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7"/>
  </p:notesMasterIdLst>
  <p:sldIdLst>
    <p:sldId id="3825" r:id="rId5"/>
    <p:sldId id="3843" r:id="rId6"/>
    <p:sldId id="3836" r:id="rId7"/>
    <p:sldId id="3826" r:id="rId8"/>
    <p:sldId id="3828" r:id="rId9"/>
    <p:sldId id="276" r:id="rId10"/>
    <p:sldId id="3841" r:id="rId11"/>
    <p:sldId id="3848" r:id="rId12"/>
    <p:sldId id="3842" r:id="rId13"/>
    <p:sldId id="3837" r:id="rId14"/>
    <p:sldId id="3839" r:id="rId15"/>
    <p:sldId id="3794" r:id="rId16"/>
    <p:sldId id="3845" r:id="rId17"/>
    <p:sldId id="3887" r:id="rId18"/>
    <p:sldId id="3886" r:id="rId19"/>
    <p:sldId id="3846" r:id="rId20"/>
    <p:sldId id="3847" r:id="rId21"/>
    <p:sldId id="3829" r:id="rId22"/>
    <p:sldId id="3833" r:id="rId23"/>
    <p:sldId id="3884" r:id="rId24"/>
    <p:sldId id="3885" r:id="rId25"/>
    <p:sldId id="3834"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jezua, Lami" initials="OL" lastIdx="10" clrIdx="0">
    <p:extLst>
      <p:ext uri="{19B8F6BF-5375-455C-9EA6-DF929625EA0E}">
        <p15:presenceInfo xmlns:p15="http://schemas.microsoft.com/office/powerpoint/2012/main" userId="S-1-5-21-314122457-743516510-1361462980-69356" providerId="AD"/>
      </p:ext>
    </p:extLst>
  </p:cmAuthor>
  <p:cmAuthor id="2" name="Lami Aiken" initials="LA" lastIdx="2" clrIdx="1">
    <p:extLst>
      <p:ext uri="{19B8F6BF-5375-455C-9EA6-DF929625EA0E}">
        <p15:presenceInfo xmlns:p15="http://schemas.microsoft.com/office/powerpoint/2012/main" userId="S::lojezua@apsk12.org::7a35a1ed-a1a1-46cc-bd02-03ecdc671c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0"/>
    <p:restoredTop sz="94715"/>
  </p:normalViewPr>
  <p:slideViewPr>
    <p:cSldViewPr snapToGrid="0">
      <p:cViewPr varScale="1">
        <p:scale>
          <a:sx n="118" d="100"/>
          <a:sy n="118" d="100"/>
        </p:scale>
        <p:origin x="760" y="200"/>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3T09:24:12.565" idx="3">
    <p:pos x="4426" y="45"/>
    <p:text>After reviewing your data (both qualitative and quantitative), identify some strengths and weaknesses as a CIP Team and list them here. From there, please identify an overarching need for each pritority area.</p:text>
    <p:extLst>
      <p:ext uri="{C676402C-5697-4E1C-873F-D02D1690AC5C}">
        <p15:threadingInfo xmlns:p15="http://schemas.microsoft.com/office/powerpoint/2012/main" timeZoneBias="240"/>
      </p:ext>
    </p:extLst>
  </p:cm>
  <p:cm authorId="1" dt="2022-05-03T09:24:56.839" idx="4">
    <p:pos x="4573" y="4603"/>
    <p:text>Click on this jamboard link. Allow 5 min for all members of your team to brainstorm a problem statement for each area: Literacy, Numeracy, and Culture/Climate. Choose ONE Problem Statement for each area (literacy, numeracy, and climate/culture).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a:t>Fall 2021</a:t>
          </a:r>
        </a:p>
        <a:p>
          <a:r>
            <a:rPr lang="en-US" b="0" i="0" u="none"/>
            <a:t>GO Team Developed 2021-2025 Strategic Plan</a:t>
          </a:r>
          <a:endParaRPr lang="en-US"/>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p>
      </dgm:t>
    </dgm:pt>
    <dgm:pt modelId="{0F6BA1FB-59E5-4F16-A7B4-1533BB1F09E4}">
      <dgm:prSet/>
      <dgm:spPr>
        <a:solidFill>
          <a:schemeClr val="accent2">
            <a:lumMod val="20000"/>
            <a:lumOff val="80000"/>
            <a:alpha val="90000"/>
          </a:schemeClr>
        </a:solidFill>
        <a:ln>
          <a:noFill/>
        </a:ln>
      </dgm:spPr>
      <dgm:t>
        <a:bodyPr/>
        <a:lstStyle/>
        <a:p>
          <a:r>
            <a:rPr lang="en-US" b="1" i="0" u="sng" dirty="0"/>
            <a:t>Summer 2024</a:t>
          </a:r>
        </a:p>
        <a:p>
          <a:r>
            <a:rPr lang="en-US" dirty="0"/>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p>
      </dgm:t>
    </dgm:pt>
    <dgm:pt modelId="{1D096F01-AEA8-401D-8348-98E9A81F3CE0}">
      <dgm:prSet/>
      <dgm:spPr>
        <a:solidFill>
          <a:schemeClr val="accent4">
            <a:lumMod val="20000"/>
            <a:lumOff val="80000"/>
            <a:alpha val="90000"/>
          </a:schemeClr>
        </a:solidFill>
        <a:ln>
          <a:noFill/>
        </a:ln>
      </dgm:spPr>
      <dgm:t>
        <a:bodyPr/>
        <a:lstStyle/>
        <a:p>
          <a:r>
            <a:rPr lang="en-US" b="1" i="0" u="sng" dirty="0"/>
            <a:t>August 2024</a:t>
          </a:r>
        </a:p>
        <a:p>
          <a:r>
            <a:rPr lang="en-US" b="0" u="none" dirty="0"/>
            <a:t>School Leadership completed 2024-2025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p>
      </dgm:t>
    </dgm:pt>
    <dgm:pt modelId="{DE16CBB4-D3F4-44AD-8379-3A5D78B889D5}">
      <dgm:prSet/>
      <dgm:spPr>
        <a:solidFill>
          <a:schemeClr val="accent5">
            <a:lumMod val="20000"/>
            <a:lumOff val="80000"/>
            <a:alpha val="90000"/>
          </a:schemeClr>
        </a:solidFill>
        <a:ln>
          <a:noFill/>
        </a:ln>
      </dgm:spPr>
      <dgm:t>
        <a:bodyPr/>
        <a:lstStyle/>
        <a:p>
          <a:r>
            <a:rPr lang="en-US" b="1" u="sng" dirty="0"/>
            <a:t>Sept. – Dec. 2024</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SY24-25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7B7DC85A-1097-4B13-A457-5376A39A58E2}" type="presOf" srcId="{F7B81412-5EAE-488C-9259-0FA0EB0F090B}" destId="{80C8596E-ABE7-41A1-8A35-72244067CF90}" srcOrd="1"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0D13E-8387-497F-9AE9-0CA64B11321E}"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0B9D68F0-EE5D-4AEA-8EF6-E4C3A02DEDA6}">
      <dgm:prSet phldrT="[Text]" custT="1"/>
      <dgm:spPr>
        <a:solidFill>
          <a:schemeClr val="accent1"/>
        </a:solidFill>
      </dgm:spPr>
      <dgm:t>
        <a:bodyPr vert="vert"/>
        <a:lstStyle/>
        <a:p>
          <a:r>
            <a:rPr lang="en-US" sz="2400" b="1" dirty="0">
              <a:solidFill>
                <a:schemeClr val="tx2"/>
              </a:solidFill>
            </a:rPr>
            <a:t>If not, which CIP Goal(s) are missing and should be added to the Strategic Plan?</a:t>
          </a:r>
          <a:endParaRPr lang="en-US" sz="2400" dirty="0"/>
        </a:p>
      </dgm:t>
    </dgm:pt>
    <dgm:pt modelId="{7BCD8C26-3E7F-47A3-9D33-56476FC36C16}" type="parTrans" cxnId="{3558A27A-8DF5-4AB3-82F1-C28227EBF48F}">
      <dgm:prSet/>
      <dgm:spPr/>
      <dgm:t>
        <a:bodyPr/>
        <a:lstStyle/>
        <a:p>
          <a:endParaRPr lang="en-US"/>
        </a:p>
      </dgm:t>
    </dgm:pt>
    <dgm:pt modelId="{839B795F-49C1-494A-900B-A0C1FB705537}" type="sibTrans" cxnId="{3558A27A-8DF5-4AB3-82F1-C28227EBF48F}">
      <dgm:prSet/>
      <dgm:spPr/>
      <dgm:t>
        <a:bodyPr/>
        <a:lstStyle/>
        <a:p>
          <a:endParaRPr lang="en-US"/>
        </a:p>
      </dgm:t>
    </dgm:pt>
    <dgm:pt modelId="{846D2822-EEF6-4383-AC22-42B1E37D5EB2}">
      <dgm:prSet phldrT="[Text]" phldr="1"/>
      <dgm:spPr/>
      <dgm:t>
        <a:bodyPr/>
        <a:lstStyle/>
        <a:p>
          <a:endParaRPr lang="en-US"/>
        </a:p>
      </dgm:t>
    </dgm:pt>
    <dgm:pt modelId="{78C56BFC-64AE-452D-B9A1-DD2A467FDBE1}" type="parTrans" cxnId="{3F7A286B-1A01-4EEE-BD7D-3A63C6760E53}">
      <dgm:prSet/>
      <dgm:spPr/>
      <dgm:t>
        <a:bodyPr/>
        <a:lstStyle/>
        <a:p>
          <a:endParaRPr lang="en-US"/>
        </a:p>
      </dgm:t>
    </dgm:pt>
    <dgm:pt modelId="{C980D98E-9DFB-4FEF-BE8F-BAE761BCE05A}" type="sibTrans" cxnId="{3F7A286B-1A01-4EEE-BD7D-3A63C6760E53}">
      <dgm:prSet/>
      <dgm:spPr/>
      <dgm:t>
        <a:bodyPr/>
        <a:lstStyle/>
        <a:p>
          <a:endParaRPr lang="en-US"/>
        </a:p>
      </dgm:t>
    </dgm:pt>
    <dgm:pt modelId="{6BCA434A-9E79-40A6-9DBA-AC74ADA4C1A5}">
      <dgm:prSet phldrT="[Text]" phldr="1"/>
      <dgm:spPr/>
      <dgm:t>
        <a:bodyPr/>
        <a:lstStyle/>
        <a:p>
          <a:endParaRPr lang="en-US"/>
        </a:p>
      </dgm:t>
    </dgm:pt>
    <dgm:pt modelId="{6AFB04C1-FD02-45B4-A60D-C60703F9B20E}" type="parTrans" cxnId="{7C32A66E-5D30-4A7E-AE22-B89A7304F846}">
      <dgm:prSet/>
      <dgm:spPr/>
      <dgm:t>
        <a:bodyPr/>
        <a:lstStyle/>
        <a:p>
          <a:endParaRPr lang="en-US"/>
        </a:p>
      </dgm:t>
    </dgm:pt>
    <dgm:pt modelId="{5970831F-3F18-459B-9C87-D89FE94C007B}" type="sibTrans" cxnId="{7C32A66E-5D30-4A7E-AE22-B89A7304F846}">
      <dgm:prSet/>
      <dgm:spPr/>
      <dgm:t>
        <a:bodyPr/>
        <a:lstStyle/>
        <a:p>
          <a:endParaRPr lang="en-US"/>
        </a:p>
      </dgm:t>
    </dgm:pt>
    <dgm:pt modelId="{C73A12E2-3E56-495C-BE90-65A1523332DD}">
      <dgm:prSet phldrT="[Text]" phldr="1"/>
      <dgm:spPr/>
      <dgm:t>
        <a:bodyPr/>
        <a:lstStyle/>
        <a:p>
          <a:endParaRPr lang="en-US"/>
        </a:p>
      </dgm:t>
    </dgm:pt>
    <dgm:pt modelId="{564B08E0-503F-4382-8A0F-61A1552F9B07}" type="parTrans" cxnId="{AADDAFB4-3174-4E5B-97DC-66D49034DA36}">
      <dgm:prSet/>
      <dgm:spPr/>
      <dgm:t>
        <a:bodyPr/>
        <a:lstStyle/>
        <a:p>
          <a:endParaRPr lang="en-US"/>
        </a:p>
      </dgm:t>
    </dgm:pt>
    <dgm:pt modelId="{7ABB83F0-8F20-4AD7-A4AC-BC6642E8BE51}" type="sibTrans" cxnId="{AADDAFB4-3174-4E5B-97DC-66D49034DA36}">
      <dgm:prSet/>
      <dgm:spPr/>
      <dgm:t>
        <a:bodyPr/>
        <a:lstStyle/>
        <a:p>
          <a:endParaRPr lang="en-US"/>
        </a:p>
      </dgm:t>
    </dgm:pt>
    <dgm:pt modelId="{42250AB6-48ED-48D1-9C7C-853DD6BD4E7B}" type="pres">
      <dgm:prSet presAssocID="{8BB0D13E-8387-497F-9AE9-0CA64B11321E}" presName="Name0" presStyleCnt="0">
        <dgm:presLayoutVars>
          <dgm:chPref val="1"/>
          <dgm:dir/>
          <dgm:animOne val="branch"/>
          <dgm:animLvl val="lvl"/>
          <dgm:resizeHandles val="exact"/>
        </dgm:presLayoutVars>
      </dgm:prSet>
      <dgm:spPr/>
    </dgm:pt>
    <dgm:pt modelId="{74671C8D-E163-486F-97D1-38B8C6D9B609}" type="pres">
      <dgm:prSet presAssocID="{0B9D68F0-EE5D-4AEA-8EF6-E4C3A02DEDA6}" presName="root1" presStyleCnt="0"/>
      <dgm:spPr/>
    </dgm:pt>
    <dgm:pt modelId="{710BE217-76F0-48CD-A1EE-A7A1F3304CD0}" type="pres">
      <dgm:prSet presAssocID="{0B9D68F0-EE5D-4AEA-8EF6-E4C3A02DEDA6}" presName="LevelOneTextNode" presStyleLbl="node0" presStyleIdx="0" presStyleCnt="1" custScaleX="254134" custScaleY="62825" custLinFactNeighborX="2654" custLinFactNeighborY="-1897">
        <dgm:presLayoutVars>
          <dgm:chPref val="3"/>
        </dgm:presLayoutVars>
      </dgm:prSet>
      <dgm:spPr/>
    </dgm:pt>
    <dgm:pt modelId="{B7DE842F-D1F7-4708-9E23-6515F7E2D149}" type="pres">
      <dgm:prSet presAssocID="{0B9D68F0-EE5D-4AEA-8EF6-E4C3A02DEDA6}" presName="level2hierChild" presStyleCnt="0"/>
      <dgm:spPr/>
    </dgm:pt>
    <dgm:pt modelId="{62D5BCF4-0934-4551-A5C6-836652AD2D65}" type="pres">
      <dgm:prSet presAssocID="{78C56BFC-64AE-452D-B9A1-DD2A467FDBE1}" presName="conn2-1" presStyleLbl="parChTrans1D2" presStyleIdx="0" presStyleCnt="3"/>
      <dgm:spPr/>
    </dgm:pt>
    <dgm:pt modelId="{76576176-C3AD-46B7-8553-4225A904B498}" type="pres">
      <dgm:prSet presAssocID="{78C56BFC-64AE-452D-B9A1-DD2A467FDBE1}" presName="connTx" presStyleLbl="parChTrans1D2" presStyleIdx="0" presStyleCnt="3"/>
      <dgm:spPr/>
    </dgm:pt>
    <dgm:pt modelId="{536C16F5-BD18-4AB9-BDAC-20C0F87A0AFA}" type="pres">
      <dgm:prSet presAssocID="{846D2822-EEF6-4383-AC22-42B1E37D5EB2}" presName="root2" presStyleCnt="0"/>
      <dgm:spPr/>
    </dgm:pt>
    <dgm:pt modelId="{1DEB3910-3FC8-43D5-828A-D0B35074EABF}" type="pres">
      <dgm:prSet presAssocID="{846D2822-EEF6-4383-AC22-42B1E37D5EB2}" presName="LevelTwoTextNode" presStyleLbl="node2" presStyleIdx="0" presStyleCnt="3">
        <dgm:presLayoutVars>
          <dgm:chPref val="3"/>
        </dgm:presLayoutVars>
      </dgm:prSet>
      <dgm:spPr/>
    </dgm:pt>
    <dgm:pt modelId="{9F06C3F8-7B4B-4322-B6C1-51CBD2899949}" type="pres">
      <dgm:prSet presAssocID="{846D2822-EEF6-4383-AC22-42B1E37D5EB2}" presName="level3hierChild" presStyleCnt="0"/>
      <dgm:spPr/>
    </dgm:pt>
    <dgm:pt modelId="{4E1DEAC2-8440-4296-A091-A13A8B0C4E4F}" type="pres">
      <dgm:prSet presAssocID="{6AFB04C1-FD02-45B4-A60D-C60703F9B20E}" presName="conn2-1" presStyleLbl="parChTrans1D2" presStyleIdx="1" presStyleCnt="3"/>
      <dgm:spPr/>
    </dgm:pt>
    <dgm:pt modelId="{8EFA0603-707B-455F-AA53-EA3740A9037C}" type="pres">
      <dgm:prSet presAssocID="{6AFB04C1-FD02-45B4-A60D-C60703F9B20E}" presName="connTx" presStyleLbl="parChTrans1D2" presStyleIdx="1" presStyleCnt="3"/>
      <dgm:spPr/>
    </dgm:pt>
    <dgm:pt modelId="{983A5A99-F758-4B79-87E6-C37305661535}" type="pres">
      <dgm:prSet presAssocID="{6BCA434A-9E79-40A6-9DBA-AC74ADA4C1A5}" presName="root2" presStyleCnt="0"/>
      <dgm:spPr/>
    </dgm:pt>
    <dgm:pt modelId="{51A8CE91-5B5E-414B-BC78-D9CC9585E8CD}" type="pres">
      <dgm:prSet presAssocID="{6BCA434A-9E79-40A6-9DBA-AC74ADA4C1A5}" presName="LevelTwoTextNode" presStyleLbl="node2" presStyleIdx="1" presStyleCnt="3">
        <dgm:presLayoutVars>
          <dgm:chPref val="3"/>
        </dgm:presLayoutVars>
      </dgm:prSet>
      <dgm:spPr/>
    </dgm:pt>
    <dgm:pt modelId="{E7D5B97E-F24F-4373-A984-1A7E476EFACC}" type="pres">
      <dgm:prSet presAssocID="{6BCA434A-9E79-40A6-9DBA-AC74ADA4C1A5}" presName="level3hierChild" presStyleCnt="0"/>
      <dgm:spPr/>
    </dgm:pt>
    <dgm:pt modelId="{91CD6F8A-3F78-4F19-8760-89D52AAC4EAB}" type="pres">
      <dgm:prSet presAssocID="{564B08E0-503F-4382-8A0F-61A1552F9B07}" presName="conn2-1" presStyleLbl="parChTrans1D2" presStyleIdx="2" presStyleCnt="3"/>
      <dgm:spPr/>
    </dgm:pt>
    <dgm:pt modelId="{D1E32447-AAA1-4FD5-AFDB-E128087230D6}" type="pres">
      <dgm:prSet presAssocID="{564B08E0-503F-4382-8A0F-61A1552F9B07}" presName="connTx" presStyleLbl="parChTrans1D2" presStyleIdx="2" presStyleCnt="3"/>
      <dgm:spPr/>
    </dgm:pt>
    <dgm:pt modelId="{C7761027-473C-41BC-9501-56683425E84C}" type="pres">
      <dgm:prSet presAssocID="{C73A12E2-3E56-495C-BE90-65A1523332DD}" presName="root2" presStyleCnt="0"/>
      <dgm:spPr/>
    </dgm:pt>
    <dgm:pt modelId="{125DE67B-1DAB-4CC4-9930-FDE6C64D3016}" type="pres">
      <dgm:prSet presAssocID="{C73A12E2-3E56-495C-BE90-65A1523332DD}" presName="LevelTwoTextNode" presStyleLbl="node2" presStyleIdx="2" presStyleCnt="3">
        <dgm:presLayoutVars>
          <dgm:chPref val="3"/>
        </dgm:presLayoutVars>
      </dgm:prSet>
      <dgm:spPr/>
    </dgm:pt>
    <dgm:pt modelId="{733B4B9C-7C8D-425A-8849-35FA31A90EF0}" type="pres">
      <dgm:prSet presAssocID="{C73A12E2-3E56-495C-BE90-65A1523332DD}" presName="level3hierChild" presStyleCnt="0"/>
      <dgm:spPr/>
    </dgm:pt>
  </dgm:ptLst>
  <dgm:cxnLst>
    <dgm:cxn modelId="{3B36282E-1919-4007-8CCB-9B100B2F75F4}" type="presOf" srcId="{0B9D68F0-EE5D-4AEA-8EF6-E4C3A02DEDA6}" destId="{710BE217-76F0-48CD-A1EE-A7A1F3304CD0}" srcOrd="0" destOrd="0" presId="urn:microsoft.com/office/officeart/2008/layout/HorizontalMultiLevelHierarchy"/>
    <dgm:cxn modelId="{1814383E-C2AF-4F94-8B94-D83ACE754B67}" type="presOf" srcId="{C73A12E2-3E56-495C-BE90-65A1523332DD}" destId="{125DE67B-1DAB-4CC4-9930-FDE6C64D3016}" srcOrd="0" destOrd="0" presId="urn:microsoft.com/office/officeart/2008/layout/HorizontalMultiLevelHierarchy"/>
    <dgm:cxn modelId="{89389F44-AA56-40E4-BC27-623CA042613A}" type="presOf" srcId="{78C56BFC-64AE-452D-B9A1-DD2A467FDBE1}" destId="{62D5BCF4-0934-4551-A5C6-836652AD2D65}" srcOrd="0" destOrd="0" presId="urn:microsoft.com/office/officeart/2008/layout/HorizontalMultiLevelHierarchy"/>
    <dgm:cxn modelId="{B8F3A057-2E6A-4275-B01C-6FB1030A08C8}" type="presOf" srcId="{564B08E0-503F-4382-8A0F-61A1552F9B07}" destId="{D1E32447-AAA1-4FD5-AFDB-E128087230D6}" srcOrd="1" destOrd="0" presId="urn:microsoft.com/office/officeart/2008/layout/HorizontalMultiLevelHierarchy"/>
    <dgm:cxn modelId="{3F7A286B-1A01-4EEE-BD7D-3A63C6760E53}" srcId="{0B9D68F0-EE5D-4AEA-8EF6-E4C3A02DEDA6}" destId="{846D2822-EEF6-4383-AC22-42B1E37D5EB2}" srcOrd="0" destOrd="0" parTransId="{78C56BFC-64AE-452D-B9A1-DD2A467FDBE1}" sibTransId="{C980D98E-9DFB-4FEF-BE8F-BAE761BCE05A}"/>
    <dgm:cxn modelId="{7C32A66E-5D30-4A7E-AE22-B89A7304F846}" srcId="{0B9D68F0-EE5D-4AEA-8EF6-E4C3A02DEDA6}" destId="{6BCA434A-9E79-40A6-9DBA-AC74ADA4C1A5}" srcOrd="1" destOrd="0" parTransId="{6AFB04C1-FD02-45B4-A60D-C60703F9B20E}" sibTransId="{5970831F-3F18-459B-9C87-D89FE94C007B}"/>
    <dgm:cxn modelId="{AE1C4C71-1242-4391-90C4-625321940AD2}" type="presOf" srcId="{6AFB04C1-FD02-45B4-A60D-C60703F9B20E}" destId="{8EFA0603-707B-455F-AA53-EA3740A9037C}" srcOrd="1" destOrd="0" presId="urn:microsoft.com/office/officeart/2008/layout/HorizontalMultiLevelHierarchy"/>
    <dgm:cxn modelId="{3558A27A-8DF5-4AB3-82F1-C28227EBF48F}" srcId="{8BB0D13E-8387-497F-9AE9-0CA64B11321E}" destId="{0B9D68F0-EE5D-4AEA-8EF6-E4C3A02DEDA6}" srcOrd="0" destOrd="0" parTransId="{7BCD8C26-3E7F-47A3-9D33-56476FC36C16}" sibTransId="{839B795F-49C1-494A-900B-A0C1FB705537}"/>
    <dgm:cxn modelId="{A1898A80-EF8C-40D9-9309-A934262F1F48}" type="presOf" srcId="{8BB0D13E-8387-497F-9AE9-0CA64B11321E}" destId="{42250AB6-48ED-48D1-9C7C-853DD6BD4E7B}" srcOrd="0" destOrd="0" presId="urn:microsoft.com/office/officeart/2008/layout/HorizontalMultiLevelHierarchy"/>
    <dgm:cxn modelId="{F5FBDE93-FD4D-469B-8011-232FD71C8889}" type="presOf" srcId="{6AFB04C1-FD02-45B4-A60D-C60703F9B20E}" destId="{4E1DEAC2-8440-4296-A091-A13A8B0C4E4F}" srcOrd="0" destOrd="0" presId="urn:microsoft.com/office/officeart/2008/layout/HorizontalMultiLevelHierarchy"/>
    <dgm:cxn modelId="{150FBFAA-DE0E-47C3-8B3B-727BAD1DB84E}" type="presOf" srcId="{78C56BFC-64AE-452D-B9A1-DD2A467FDBE1}" destId="{76576176-C3AD-46B7-8553-4225A904B498}" srcOrd="1" destOrd="0" presId="urn:microsoft.com/office/officeart/2008/layout/HorizontalMultiLevelHierarchy"/>
    <dgm:cxn modelId="{AADDAFB4-3174-4E5B-97DC-66D49034DA36}" srcId="{0B9D68F0-EE5D-4AEA-8EF6-E4C3A02DEDA6}" destId="{C73A12E2-3E56-495C-BE90-65A1523332DD}" srcOrd="2" destOrd="0" parTransId="{564B08E0-503F-4382-8A0F-61A1552F9B07}" sibTransId="{7ABB83F0-8F20-4AD7-A4AC-BC6642E8BE51}"/>
    <dgm:cxn modelId="{A9EB0BBA-65CC-451E-9350-E839B664E325}" type="presOf" srcId="{846D2822-EEF6-4383-AC22-42B1E37D5EB2}" destId="{1DEB3910-3FC8-43D5-828A-D0B35074EABF}" srcOrd="0" destOrd="0" presId="urn:microsoft.com/office/officeart/2008/layout/HorizontalMultiLevelHierarchy"/>
    <dgm:cxn modelId="{286740ED-64FA-462A-ABF1-3722C9F8D5DD}" type="presOf" srcId="{6BCA434A-9E79-40A6-9DBA-AC74ADA4C1A5}" destId="{51A8CE91-5B5E-414B-BC78-D9CC9585E8CD}" srcOrd="0" destOrd="0" presId="urn:microsoft.com/office/officeart/2008/layout/HorizontalMultiLevelHierarchy"/>
    <dgm:cxn modelId="{5DC205F6-717A-4B58-8AAE-57BDA48AA2AE}" type="presOf" srcId="{564B08E0-503F-4382-8A0F-61A1552F9B07}" destId="{91CD6F8A-3F78-4F19-8760-89D52AAC4EAB}" srcOrd="0" destOrd="0" presId="urn:microsoft.com/office/officeart/2008/layout/HorizontalMultiLevelHierarchy"/>
    <dgm:cxn modelId="{25818C51-6D49-4B20-8512-39B85E202DD3}" type="presParOf" srcId="{42250AB6-48ED-48D1-9C7C-853DD6BD4E7B}" destId="{74671C8D-E163-486F-97D1-38B8C6D9B609}" srcOrd="0" destOrd="0" presId="urn:microsoft.com/office/officeart/2008/layout/HorizontalMultiLevelHierarchy"/>
    <dgm:cxn modelId="{F37580C3-09DD-4B52-A787-820CDD2C83AF}" type="presParOf" srcId="{74671C8D-E163-486F-97D1-38B8C6D9B609}" destId="{710BE217-76F0-48CD-A1EE-A7A1F3304CD0}" srcOrd="0" destOrd="0" presId="urn:microsoft.com/office/officeart/2008/layout/HorizontalMultiLevelHierarchy"/>
    <dgm:cxn modelId="{DA00F0C3-ADBA-4908-81E6-25D140AE2C2F}" type="presParOf" srcId="{74671C8D-E163-486F-97D1-38B8C6D9B609}" destId="{B7DE842F-D1F7-4708-9E23-6515F7E2D149}" srcOrd="1" destOrd="0" presId="urn:microsoft.com/office/officeart/2008/layout/HorizontalMultiLevelHierarchy"/>
    <dgm:cxn modelId="{1ADB9BDB-7032-4E0E-8767-FE0EA39E2156}" type="presParOf" srcId="{B7DE842F-D1F7-4708-9E23-6515F7E2D149}" destId="{62D5BCF4-0934-4551-A5C6-836652AD2D65}" srcOrd="0" destOrd="0" presId="urn:microsoft.com/office/officeart/2008/layout/HorizontalMultiLevelHierarchy"/>
    <dgm:cxn modelId="{456F9329-B379-4455-B670-09A96FC876AA}" type="presParOf" srcId="{62D5BCF4-0934-4551-A5C6-836652AD2D65}" destId="{76576176-C3AD-46B7-8553-4225A904B498}" srcOrd="0" destOrd="0" presId="urn:microsoft.com/office/officeart/2008/layout/HorizontalMultiLevelHierarchy"/>
    <dgm:cxn modelId="{30D132CE-672F-49C0-A897-6FC01B7F8CB6}" type="presParOf" srcId="{B7DE842F-D1F7-4708-9E23-6515F7E2D149}" destId="{536C16F5-BD18-4AB9-BDAC-20C0F87A0AFA}" srcOrd="1" destOrd="0" presId="urn:microsoft.com/office/officeart/2008/layout/HorizontalMultiLevelHierarchy"/>
    <dgm:cxn modelId="{E7D025EF-3B45-4655-A2F3-DEFF715D4240}" type="presParOf" srcId="{536C16F5-BD18-4AB9-BDAC-20C0F87A0AFA}" destId="{1DEB3910-3FC8-43D5-828A-D0B35074EABF}" srcOrd="0" destOrd="0" presId="urn:microsoft.com/office/officeart/2008/layout/HorizontalMultiLevelHierarchy"/>
    <dgm:cxn modelId="{00F86A9D-2FA5-459C-B39D-B837183DF226}" type="presParOf" srcId="{536C16F5-BD18-4AB9-BDAC-20C0F87A0AFA}" destId="{9F06C3F8-7B4B-4322-B6C1-51CBD2899949}" srcOrd="1" destOrd="0" presId="urn:microsoft.com/office/officeart/2008/layout/HorizontalMultiLevelHierarchy"/>
    <dgm:cxn modelId="{4C1EF4C0-EBFD-4F56-9959-B39899070235}" type="presParOf" srcId="{B7DE842F-D1F7-4708-9E23-6515F7E2D149}" destId="{4E1DEAC2-8440-4296-A091-A13A8B0C4E4F}" srcOrd="2" destOrd="0" presId="urn:microsoft.com/office/officeart/2008/layout/HorizontalMultiLevelHierarchy"/>
    <dgm:cxn modelId="{FF084CB7-D533-49F0-AB29-2265603B0997}" type="presParOf" srcId="{4E1DEAC2-8440-4296-A091-A13A8B0C4E4F}" destId="{8EFA0603-707B-455F-AA53-EA3740A9037C}" srcOrd="0" destOrd="0" presId="urn:microsoft.com/office/officeart/2008/layout/HorizontalMultiLevelHierarchy"/>
    <dgm:cxn modelId="{4A9EACA9-7F76-403F-9CDE-ECCAF7107CEE}" type="presParOf" srcId="{B7DE842F-D1F7-4708-9E23-6515F7E2D149}" destId="{983A5A99-F758-4B79-87E6-C37305661535}" srcOrd="3" destOrd="0" presId="urn:microsoft.com/office/officeart/2008/layout/HorizontalMultiLevelHierarchy"/>
    <dgm:cxn modelId="{C2775E76-F641-4533-B8E0-DB8BEE567E0E}" type="presParOf" srcId="{983A5A99-F758-4B79-87E6-C37305661535}" destId="{51A8CE91-5B5E-414B-BC78-D9CC9585E8CD}" srcOrd="0" destOrd="0" presId="urn:microsoft.com/office/officeart/2008/layout/HorizontalMultiLevelHierarchy"/>
    <dgm:cxn modelId="{B80015C4-4F7E-4ECA-A2C0-B5A310E347D1}" type="presParOf" srcId="{983A5A99-F758-4B79-87E6-C37305661535}" destId="{E7D5B97E-F24F-4373-A984-1A7E476EFACC}" srcOrd="1" destOrd="0" presId="urn:microsoft.com/office/officeart/2008/layout/HorizontalMultiLevelHierarchy"/>
    <dgm:cxn modelId="{50244073-65B3-4B32-9564-CAD83064E67F}" type="presParOf" srcId="{B7DE842F-D1F7-4708-9E23-6515F7E2D149}" destId="{91CD6F8A-3F78-4F19-8760-89D52AAC4EAB}" srcOrd="4" destOrd="0" presId="urn:microsoft.com/office/officeart/2008/layout/HorizontalMultiLevelHierarchy"/>
    <dgm:cxn modelId="{A448B2BB-0D35-442D-95BD-7EE4F2A6AB57}" type="presParOf" srcId="{91CD6F8A-3F78-4F19-8760-89D52AAC4EAB}" destId="{D1E32447-AAA1-4FD5-AFDB-E128087230D6}" srcOrd="0" destOrd="0" presId="urn:microsoft.com/office/officeart/2008/layout/HorizontalMultiLevelHierarchy"/>
    <dgm:cxn modelId="{DA27FB97-736D-42C5-B039-FA75666DB7ED}" type="presParOf" srcId="{B7DE842F-D1F7-4708-9E23-6515F7E2D149}" destId="{C7761027-473C-41BC-9501-56683425E84C}" srcOrd="5" destOrd="0" presId="urn:microsoft.com/office/officeart/2008/layout/HorizontalMultiLevelHierarchy"/>
    <dgm:cxn modelId="{6BC9557E-1BA6-4229-B676-D260F16B763E}" type="presParOf" srcId="{C7761027-473C-41BC-9501-56683425E84C}" destId="{125DE67B-1DAB-4CC4-9930-FDE6C64D3016}" srcOrd="0" destOrd="0" presId="urn:microsoft.com/office/officeart/2008/layout/HorizontalMultiLevelHierarchy"/>
    <dgm:cxn modelId="{9E11990C-81A8-49C1-9C41-2BB7893A7CDD}" type="presParOf" srcId="{C7761027-473C-41BC-9501-56683425E84C}" destId="{733B4B9C-7C8D-425A-8849-35FA31A90EF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a:t>Fall 2021</a:t>
          </a:r>
        </a:p>
        <a:p>
          <a:pPr marL="0" lvl="0" indent="0" algn="l" defTabSz="488950">
            <a:lnSpc>
              <a:spcPct val="90000"/>
            </a:lnSpc>
            <a:spcBef>
              <a:spcPct val="0"/>
            </a:spcBef>
            <a:spcAft>
              <a:spcPct val="35000"/>
            </a:spcAft>
            <a:buNone/>
          </a:pPr>
          <a:r>
            <a:rPr lang="en-US" sz="1100" b="0" i="0" u="none" kern="1200"/>
            <a:t>GO Team Developed 2021-2025 Strategic Plan</a:t>
          </a:r>
          <a:endParaRPr lang="en-US" sz="1100" kern="120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 2024</a:t>
          </a:r>
        </a:p>
        <a:p>
          <a:pPr marL="0" lvl="0" indent="0" algn="l" defTabSz="488950">
            <a:lnSpc>
              <a:spcPct val="90000"/>
            </a:lnSpc>
            <a:spcBef>
              <a:spcPct val="0"/>
            </a:spcBef>
            <a:spcAft>
              <a:spcPct val="35000"/>
            </a:spcAft>
            <a:buNone/>
          </a:pPr>
          <a:r>
            <a:rPr lang="en-US" sz="1100" kern="1200" dirty="0"/>
            <a:t>School Leadership completed Needs Assessment and defined overarching needs for SY22-23</a:t>
          </a: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 2024</a:t>
          </a:r>
        </a:p>
        <a:p>
          <a:pPr marL="0" lvl="0" indent="0" algn="l" defTabSz="488950">
            <a:lnSpc>
              <a:spcPct val="90000"/>
            </a:lnSpc>
            <a:spcBef>
              <a:spcPct val="0"/>
            </a:spcBef>
            <a:spcAft>
              <a:spcPct val="35000"/>
            </a:spcAft>
            <a:buNone/>
          </a:pPr>
          <a:r>
            <a:rPr lang="en-US" sz="1100" b="0" u="none" kern="1200" dirty="0"/>
            <a:t>School Leadership completed 2024-2025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2024</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SY24-25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D6F8A-3F78-4F19-8760-89D52AAC4EAB}">
      <dsp:nvSpPr>
        <dsp:cNvPr id="0" name=""/>
        <dsp:cNvSpPr/>
      </dsp:nvSpPr>
      <dsp:spPr>
        <a:xfrm>
          <a:off x="3374738" y="2606742"/>
          <a:ext cx="646793" cy="1387012"/>
        </a:xfrm>
        <a:custGeom>
          <a:avLst/>
          <a:gdLst/>
          <a:ahLst/>
          <a:cxnLst/>
          <a:rect l="0" t="0" r="0" b="0"/>
          <a:pathLst>
            <a:path>
              <a:moveTo>
                <a:pt x="0" y="0"/>
              </a:moveTo>
              <a:lnTo>
                <a:pt x="323396" y="0"/>
              </a:lnTo>
              <a:lnTo>
                <a:pt x="323396" y="1387012"/>
              </a:lnTo>
              <a:lnTo>
                <a:pt x="646793" y="138701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9875" y="3261988"/>
        <a:ext cx="76520" cy="76520"/>
      </dsp:txXfrm>
    </dsp:sp>
    <dsp:sp modelId="{4E1DEAC2-8440-4296-A091-A13A8B0C4E4F}">
      <dsp:nvSpPr>
        <dsp:cNvPr id="0" name=""/>
        <dsp:cNvSpPr/>
      </dsp:nvSpPr>
      <dsp:spPr>
        <a:xfrm>
          <a:off x="3374738" y="2606742"/>
          <a:ext cx="646793" cy="102591"/>
        </a:xfrm>
        <a:custGeom>
          <a:avLst/>
          <a:gdLst/>
          <a:ahLst/>
          <a:cxnLst/>
          <a:rect l="0" t="0" r="0" b="0"/>
          <a:pathLst>
            <a:path>
              <a:moveTo>
                <a:pt x="0" y="0"/>
              </a:moveTo>
              <a:lnTo>
                <a:pt x="323396" y="0"/>
              </a:lnTo>
              <a:lnTo>
                <a:pt x="323396" y="102591"/>
              </a:lnTo>
              <a:lnTo>
                <a:pt x="646793" y="10259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1763" y="2641665"/>
        <a:ext cx="32743" cy="32743"/>
      </dsp:txXfrm>
    </dsp:sp>
    <dsp:sp modelId="{62D5BCF4-0934-4551-A5C6-836652AD2D65}">
      <dsp:nvSpPr>
        <dsp:cNvPr id="0" name=""/>
        <dsp:cNvSpPr/>
      </dsp:nvSpPr>
      <dsp:spPr>
        <a:xfrm>
          <a:off x="3374738" y="1424912"/>
          <a:ext cx="646793" cy="1181829"/>
        </a:xfrm>
        <a:custGeom>
          <a:avLst/>
          <a:gdLst/>
          <a:ahLst/>
          <a:cxnLst/>
          <a:rect l="0" t="0" r="0" b="0"/>
          <a:pathLst>
            <a:path>
              <a:moveTo>
                <a:pt x="0" y="1181829"/>
              </a:moveTo>
              <a:lnTo>
                <a:pt x="323396" y="1181829"/>
              </a:lnTo>
              <a:lnTo>
                <a:pt x="323396" y="0"/>
              </a:lnTo>
              <a:lnTo>
                <a:pt x="64679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64454" y="1982146"/>
        <a:ext cx="67362" cy="67362"/>
      </dsp:txXfrm>
    </dsp:sp>
    <dsp:sp modelId="{710BE217-76F0-48CD-A1EE-A7A1F3304CD0}">
      <dsp:nvSpPr>
        <dsp:cNvPr id="0" name=""/>
        <dsp:cNvSpPr/>
      </dsp:nvSpPr>
      <dsp:spPr>
        <a:xfrm rot="16200000">
          <a:off x="370262" y="1301081"/>
          <a:ext cx="3397631" cy="261132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If not, which CIP Goal(s) are missing and should be added to the Strategic Plan?</a:t>
          </a:r>
          <a:endParaRPr lang="en-US" sz="2400" kern="1200" dirty="0"/>
        </a:p>
      </dsp:txBody>
      <dsp:txXfrm>
        <a:off x="370262" y="1301081"/>
        <a:ext cx="3397631" cy="2611320"/>
      </dsp:txXfrm>
    </dsp:sp>
    <dsp:sp modelId="{1DEB3910-3FC8-43D5-828A-D0B35074EABF}">
      <dsp:nvSpPr>
        <dsp:cNvPr id="0" name=""/>
        <dsp:cNvSpPr/>
      </dsp:nvSpPr>
      <dsp:spPr>
        <a:xfrm>
          <a:off x="4021531" y="911143"/>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911143"/>
        <a:ext cx="3370320" cy="1027536"/>
      </dsp:txXfrm>
    </dsp:sp>
    <dsp:sp modelId="{51A8CE91-5B5E-414B-BC78-D9CC9585E8CD}">
      <dsp:nvSpPr>
        <dsp:cNvPr id="0" name=""/>
        <dsp:cNvSpPr/>
      </dsp:nvSpPr>
      <dsp:spPr>
        <a:xfrm>
          <a:off x="4021531" y="2195565"/>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2195565"/>
        <a:ext cx="3370320" cy="1027536"/>
      </dsp:txXfrm>
    </dsp:sp>
    <dsp:sp modelId="{125DE67B-1DAB-4CC4-9930-FDE6C64D3016}">
      <dsp:nvSpPr>
        <dsp:cNvPr id="0" name=""/>
        <dsp:cNvSpPr/>
      </dsp:nvSpPr>
      <dsp:spPr>
        <a:xfrm>
          <a:off x="4021531" y="3479986"/>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3479986"/>
        <a:ext cx="3370320" cy="102753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C7BA811-8917-4F1D-B22F-E96045BFA4E0}" type="datetimeFigureOut">
              <a:rPr lang="en-US" smtClean="0"/>
              <a:t>1/21/25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40C6A29-4676-420C-BBE3-ACC2B80F64D4}" type="slidenum">
              <a:rPr lang="en-US" smtClean="0"/>
              <a:t>‹#›</a:t>
            </a:fld>
            <a:endParaRPr lang="en-US"/>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9</a:t>
            </a:fld>
            <a:endParaRPr lang="en-US"/>
          </a:p>
        </p:txBody>
      </p:sp>
    </p:spTree>
    <p:extLst>
      <p:ext uri="{BB962C8B-B14F-4D97-AF65-F5344CB8AC3E}">
        <p14:creationId xmlns:p14="http://schemas.microsoft.com/office/powerpoint/2010/main" val="143622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a:buSzPts val="1100"/>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lang="en-US"/>
          </a:p>
        </p:txBody>
      </p:sp>
      <p:sp>
        <p:nvSpPr>
          <p:cNvPr id="168" name="Google Shape;168;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1196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 id="2147483789"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640366" y="2743200"/>
            <a:ext cx="7045666" cy="2386584"/>
          </a:xfrm>
        </p:spPr>
        <p:txBody>
          <a:bodyPr/>
          <a:lstStyle/>
          <a:p>
            <a:r>
              <a:rPr lang="en-US" dirty="0">
                <a:solidFill>
                  <a:srgbClr val="FFFFFF"/>
                </a:solidFill>
              </a:rPr>
              <a:t>SHMS GO Team </a:t>
            </a:r>
            <a:br>
              <a:rPr lang="en-US" dirty="0">
                <a:solidFill>
                  <a:srgbClr val="FFFFFF"/>
                </a:solidFill>
              </a:rPr>
            </a:br>
            <a:r>
              <a:rPr lang="en-US" dirty="0">
                <a:solidFill>
                  <a:srgbClr val="FFFFFF"/>
                </a:solidFill>
              </a:rPr>
              <a:t>Business Meeting #2</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a:solidFill>
                  <a:srgbClr val="FFFFFF"/>
                </a:solidFill>
              </a:rPr>
              <a:t>Where we are – Where we’re going</a:t>
            </a:r>
            <a:endParaRPr lang="en-US"/>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514600"/>
            <a:ext cx="5559552" cy="1828800"/>
          </a:xfrm>
        </p:spPr>
        <p:txBody>
          <a:bodyPr/>
          <a:lstStyle/>
          <a:p>
            <a:r>
              <a:rPr lang="en-US" dirty="0">
                <a:solidFill>
                  <a:srgbClr val="FFFFFF"/>
                </a:solidFill>
              </a:rPr>
              <a:t>Continuous Improvement Plan</a:t>
            </a:r>
            <a:endParaRPr lang="en-US" dirty="0"/>
          </a:p>
        </p:txBody>
      </p:sp>
    </p:spTree>
    <p:extLst>
      <p:ext uri="{BB962C8B-B14F-4D97-AF65-F5344CB8AC3E}">
        <p14:creationId xmlns:p14="http://schemas.microsoft.com/office/powerpoint/2010/main" val="940164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5" name="Google Shape;170;p4">
            <a:extLst>
              <a:ext uri="{FF2B5EF4-FFF2-40B4-BE49-F238E27FC236}">
                <a16:creationId xmlns:a16="http://schemas.microsoft.com/office/drawing/2014/main" id="{A3A66BBA-5091-3EBF-49B7-A8DE450E6BC4}"/>
              </a:ext>
            </a:extLst>
          </p:cNvPr>
          <p:cNvSpPr/>
          <p:nvPr/>
        </p:nvSpPr>
        <p:spPr>
          <a:xfrm>
            <a:off x="1484915" y="631312"/>
            <a:ext cx="9144000" cy="358706"/>
          </a:xfrm>
          <a:prstGeom prst="rect">
            <a:avLst/>
          </a:prstGeom>
          <a:solidFill>
            <a:srgbClr val="F2F2F2"/>
          </a:solidFill>
          <a:ln>
            <a:noFill/>
          </a:ln>
        </p:spPr>
        <p:txBody>
          <a:bodyPr spcFirstLastPara="1" wrap="square" lIns="60003" tIns="29991" rIns="60003" bIns="29991" anchor="ctr" anchorCtr="0">
            <a:noAutofit/>
          </a:bodyPr>
          <a:lstStyle/>
          <a:p>
            <a:pPr marL="0" marR="0" lvl="0" indent="0" algn="ctr" defTabSz="914400" rtl="0" eaLnBrk="1" fontAlgn="auto" latinLnBrk="0" hangingPunct="1">
              <a:lnSpc>
                <a:spcPct val="100000"/>
              </a:lnSpc>
              <a:spcBef>
                <a:spcPts val="0"/>
              </a:spcBef>
              <a:spcAft>
                <a:spcPts val="0"/>
              </a:spcAft>
              <a:buClrTx/>
              <a:buSzPts val="1350"/>
              <a:buFontTx/>
              <a:buNone/>
              <a:tabLst/>
              <a:defRPr/>
            </a:pPr>
            <a:endParaRPr kumimoji="0" sz="1181" b="0" i="0" u="none" strike="noStrike" kern="1200" cap="none" spc="0" normalizeH="0" baseline="0" noProof="0" dirty="0">
              <a:ln>
                <a:noFill/>
              </a:ln>
              <a:solidFill>
                <a:prstClr val="white"/>
              </a:solidFill>
              <a:effectLst/>
              <a:uLnTx/>
              <a:uFillTx/>
              <a:latin typeface="Avenir Next LT Pro"/>
              <a:ea typeface="+mn-ea"/>
              <a:cs typeface="+mn-cs"/>
            </a:endParaRPr>
          </a:p>
        </p:txBody>
      </p:sp>
      <p:grpSp>
        <p:nvGrpSpPr>
          <p:cNvPr id="26" name="Google Shape;171;p4">
            <a:extLst>
              <a:ext uri="{FF2B5EF4-FFF2-40B4-BE49-F238E27FC236}">
                <a16:creationId xmlns:a16="http://schemas.microsoft.com/office/drawing/2014/main" id="{49834AFA-1C6E-77B5-9B3D-0517DD8ED3EA}"/>
              </a:ext>
            </a:extLst>
          </p:cNvPr>
          <p:cNvGrpSpPr/>
          <p:nvPr/>
        </p:nvGrpSpPr>
        <p:grpSpPr>
          <a:xfrm>
            <a:off x="8972091" y="459849"/>
            <a:ext cx="238998" cy="241995"/>
            <a:chOff x="6665701" y="1263473"/>
            <a:chExt cx="364188" cy="368755"/>
          </a:xfrm>
        </p:grpSpPr>
        <p:sp>
          <p:nvSpPr>
            <p:cNvPr id="27" name="Google Shape;172;p4">
              <a:extLst>
                <a:ext uri="{FF2B5EF4-FFF2-40B4-BE49-F238E27FC236}">
                  <a16:creationId xmlns:a16="http://schemas.microsoft.com/office/drawing/2014/main" id="{AEF0E729-931C-33CB-0DC3-3D2D5919DBD2}"/>
                </a:ext>
              </a:extLst>
            </p:cNvPr>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8" name="Google Shape;173;p4">
              <a:extLst>
                <a:ext uri="{FF2B5EF4-FFF2-40B4-BE49-F238E27FC236}">
                  <a16:creationId xmlns:a16="http://schemas.microsoft.com/office/drawing/2014/main" id="{92EDC659-B0FD-68EA-AB12-588A30C52493}"/>
                </a:ext>
              </a:extLst>
            </p:cNvPr>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9" name="Google Shape;174;p4">
              <a:extLst>
                <a:ext uri="{FF2B5EF4-FFF2-40B4-BE49-F238E27FC236}">
                  <a16:creationId xmlns:a16="http://schemas.microsoft.com/office/drawing/2014/main" id="{E8CC2447-65F0-FA0E-EB68-715E7A6A1F9F}"/>
                </a:ext>
              </a:extLst>
            </p:cNvPr>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grpSp>
      <p:sp>
        <p:nvSpPr>
          <p:cNvPr id="30" name="Google Shape;175;p4">
            <a:extLst>
              <a:ext uri="{FF2B5EF4-FFF2-40B4-BE49-F238E27FC236}">
                <a16:creationId xmlns:a16="http://schemas.microsoft.com/office/drawing/2014/main" id="{810A84F9-6469-220B-CFF2-DD7A7F4FAFB8}"/>
              </a:ext>
            </a:extLst>
          </p:cNvPr>
          <p:cNvSpPr/>
          <p:nvPr/>
        </p:nvSpPr>
        <p:spPr>
          <a:xfrm>
            <a:off x="9312804" y="459849"/>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1" name="Google Shape;176;p4">
            <a:extLst>
              <a:ext uri="{FF2B5EF4-FFF2-40B4-BE49-F238E27FC236}">
                <a16:creationId xmlns:a16="http://schemas.microsoft.com/office/drawing/2014/main" id="{3D9E16F4-6DCC-BA3D-FDB8-A70DBBDB6E2E}"/>
              </a:ext>
            </a:extLst>
          </p:cNvPr>
          <p:cNvSpPr/>
          <p:nvPr/>
        </p:nvSpPr>
        <p:spPr>
          <a:xfrm>
            <a:off x="8699354" y="386846"/>
            <a:ext cx="1940719"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r>
              <a:rPr kumimoji="0" lang="en-US" sz="1050" b="1" i="0" u="none" strike="noStrike" kern="1200" cap="none" spc="0" normalizeH="0" baseline="0" noProof="0">
                <a:ln>
                  <a:noFill/>
                </a:ln>
                <a:solidFill>
                  <a:prstClr val="black"/>
                </a:solidFill>
                <a:effectLst/>
                <a:uLnTx/>
                <a:uFillTx/>
                <a:latin typeface="Avenir Next LT Pro"/>
                <a:ea typeface="+mn-ea"/>
                <a:cs typeface="+mn-cs"/>
              </a:rPr>
              <a:t>Needs Assessment</a:t>
            </a:r>
            <a:endParaRPr kumimoji="0" sz="1050" b="1" i="0" u="none" strike="noStrike" kern="1200" cap="none" spc="0" normalizeH="0" baseline="0" noProof="0">
              <a:ln>
                <a:noFill/>
              </a:ln>
              <a:solidFill>
                <a:prstClr val="black"/>
              </a:solidFill>
              <a:effectLst/>
              <a:uLnTx/>
              <a:uFillTx/>
              <a:latin typeface="Avenir Next LT Pro"/>
              <a:ea typeface="+mn-ea"/>
              <a:cs typeface="+mn-cs"/>
            </a:endParaRPr>
          </a:p>
        </p:txBody>
      </p:sp>
      <p:sp>
        <p:nvSpPr>
          <p:cNvPr id="32" name="Google Shape;177;p4">
            <a:extLst>
              <a:ext uri="{FF2B5EF4-FFF2-40B4-BE49-F238E27FC236}">
                <a16:creationId xmlns:a16="http://schemas.microsoft.com/office/drawing/2014/main" id="{EE5CEC57-7C01-5E1C-A618-E9EAF36DF731}"/>
              </a:ext>
            </a:extLst>
          </p:cNvPr>
          <p:cNvSpPr/>
          <p:nvPr/>
        </p:nvSpPr>
        <p:spPr>
          <a:xfrm>
            <a:off x="2081537" y="813186"/>
            <a:ext cx="2982578"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endParaRPr kumimoji="0" sz="1400" b="1" i="0" u="none" strike="noStrike" kern="1200" cap="none" spc="0" normalizeH="0" baseline="0" noProof="0">
              <a:ln>
                <a:noFill/>
              </a:ln>
              <a:solidFill>
                <a:prstClr val="black"/>
              </a:solidFill>
              <a:effectLst/>
              <a:uLnTx/>
              <a:uFillTx/>
              <a:latin typeface="Avenir Next LT Pro"/>
              <a:ea typeface="+mn-ea"/>
              <a:cs typeface="+mn-cs"/>
            </a:endParaRPr>
          </a:p>
        </p:txBody>
      </p:sp>
      <p:sp>
        <p:nvSpPr>
          <p:cNvPr id="36" name="Google Shape;191;p5">
            <a:extLst>
              <a:ext uri="{FF2B5EF4-FFF2-40B4-BE49-F238E27FC236}">
                <a16:creationId xmlns:a16="http://schemas.microsoft.com/office/drawing/2014/main" id="{7A9C0A39-6A92-F2F3-DD25-347EE1D783CB}"/>
              </a:ext>
            </a:extLst>
          </p:cNvPr>
          <p:cNvSpPr/>
          <p:nvPr/>
        </p:nvSpPr>
        <p:spPr>
          <a:xfrm>
            <a:off x="1510037" y="355784"/>
            <a:ext cx="2982578"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Sylvan Hills Middle School</a:t>
            </a:r>
            <a:endParaRPr kumimoji="0" sz="1400" b="1"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2" name="Picture 1">
            <a:extLst>
              <a:ext uri="{FF2B5EF4-FFF2-40B4-BE49-F238E27FC236}">
                <a16:creationId xmlns:a16="http://schemas.microsoft.com/office/drawing/2014/main" id="{C6FB615E-B059-C5E1-156E-FEACC9BEE353}"/>
              </a:ext>
            </a:extLst>
          </p:cNvPr>
          <p:cNvPicPr>
            <a:picLocks noChangeAspect="1"/>
          </p:cNvPicPr>
          <p:nvPr/>
        </p:nvPicPr>
        <p:blipFill>
          <a:blip r:embed="rId3"/>
          <a:stretch>
            <a:fillRect/>
          </a:stretch>
        </p:blipFill>
        <p:spPr>
          <a:xfrm>
            <a:off x="1178351" y="1377950"/>
            <a:ext cx="9596486" cy="46668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FF6DC5-DAB9-81DA-B941-70A1DCE3ADE4}"/>
              </a:ext>
            </a:extLst>
          </p:cNvPr>
          <p:cNvPicPr>
            <a:picLocks noChangeAspect="1"/>
          </p:cNvPicPr>
          <p:nvPr/>
        </p:nvPicPr>
        <p:blipFill>
          <a:blip r:embed="rId2"/>
          <a:stretch>
            <a:fillRect/>
          </a:stretch>
        </p:blipFill>
        <p:spPr>
          <a:xfrm>
            <a:off x="989814" y="282803"/>
            <a:ext cx="9634194" cy="5891753"/>
          </a:xfrm>
          <a:prstGeom prst="rect">
            <a:avLst/>
          </a:prstGeom>
        </p:spPr>
      </p:pic>
    </p:spTree>
    <p:extLst>
      <p:ext uri="{BB962C8B-B14F-4D97-AF65-F5344CB8AC3E}">
        <p14:creationId xmlns:p14="http://schemas.microsoft.com/office/powerpoint/2010/main" val="181391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E9C713B-18C3-7422-AC80-24F0B948DBF9}"/>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13</a:t>
            </a:fld>
            <a:endParaRPr lang="en-US" dirty="0"/>
          </a:p>
        </p:txBody>
      </p:sp>
      <p:pic>
        <p:nvPicPr>
          <p:cNvPr id="5" name="Picture 4">
            <a:extLst>
              <a:ext uri="{FF2B5EF4-FFF2-40B4-BE49-F238E27FC236}">
                <a16:creationId xmlns:a16="http://schemas.microsoft.com/office/drawing/2014/main" id="{3CF8FE5C-AA67-09F4-FC75-5583D08BE941}"/>
              </a:ext>
            </a:extLst>
          </p:cNvPr>
          <p:cNvPicPr>
            <a:picLocks noChangeAspect="1"/>
          </p:cNvPicPr>
          <p:nvPr/>
        </p:nvPicPr>
        <p:blipFill>
          <a:blip r:embed="rId2"/>
          <a:stretch>
            <a:fillRect/>
          </a:stretch>
        </p:blipFill>
        <p:spPr>
          <a:xfrm>
            <a:off x="1480008" y="285003"/>
            <a:ext cx="9605913" cy="5663310"/>
          </a:xfrm>
          <a:prstGeom prst="rect">
            <a:avLst/>
          </a:prstGeom>
        </p:spPr>
      </p:pic>
    </p:spTree>
    <p:extLst>
      <p:ext uri="{BB962C8B-B14F-4D97-AF65-F5344CB8AC3E}">
        <p14:creationId xmlns:p14="http://schemas.microsoft.com/office/powerpoint/2010/main" val="1744492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CDD220-1854-6986-EF9A-1CEBCBA8D2AF}"/>
            </a:ext>
          </a:extLst>
        </p:cNvPr>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194BF7C3-74C6-27D5-BFBA-882A6C4D4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8030E0F5-D8EB-C3EB-D01E-B3521B889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CB0E2462-17EB-4FE3-D18C-91259D1EDA49}"/>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14</a:t>
            </a:fld>
            <a:endParaRPr lang="en-US" dirty="0"/>
          </a:p>
        </p:txBody>
      </p:sp>
      <p:pic>
        <p:nvPicPr>
          <p:cNvPr id="2" name="Picture 1">
            <a:extLst>
              <a:ext uri="{FF2B5EF4-FFF2-40B4-BE49-F238E27FC236}">
                <a16:creationId xmlns:a16="http://schemas.microsoft.com/office/drawing/2014/main" id="{FB203DBA-85E0-9AFF-E47C-CA0D504B1561}"/>
              </a:ext>
            </a:extLst>
          </p:cNvPr>
          <p:cNvPicPr>
            <a:picLocks noChangeAspect="1"/>
          </p:cNvPicPr>
          <p:nvPr/>
        </p:nvPicPr>
        <p:blipFill>
          <a:blip r:embed="rId2"/>
          <a:stretch>
            <a:fillRect/>
          </a:stretch>
        </p:blipFill>
        <p:spPr>
          <a:xfrm>
            <a:off x="886120" y="231827"/>
            <a:ext cx="10473179" cy="5997523"/>
          </a:xfrm>
          <a:prstGeom prst="rect">
            <a:avLst/>
          </a:prstGeom>
        </p:spPr>
      </p:pic>
    </p:spTree>
    <p:extLst>
      <p:ext uri="{BB962C8B-B14F-4D97-AF65-F5344CB8AC3E}">
        <p14:creationId xmlns:p14="http://schemas.microsoft.com/office/powerpoint/2010/main" val="81838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542E72-C16B-C93B-ACA7-A1F0CC78AAC3}"/>
            </a:ext>
          </a:extLst>
        </p:cNvPr>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F7497A6E-310D-1B49-5026-3AAFC4990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65D982F3-2822-17BD-A1A5-E1C88F616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ACBE67EF-1557-2CDF-C6A0-5EAC1FD1F556}"/>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15</a:t>
            </a:fld>
            <a:endParaRPr lang="en-US" dirty="0"/>
          </a:p>
        </p:txBody>
      </p:sp>
      <p:pic>
        <p:nvPicPr>
          <p:cNvPr id="2" name="Picture 1">
            <a:extLst>
              <a:ext uri="{FF2B5EF4-FFF2-40B4-BE49-F238E27FC236}">
                <a16:creationId xmlns:a16="http://schemas.microsoft.com/office/drawing/2014/main" id="{18C45362-AC15-D158-7423-1CF11F78EC77}"/>
              </a:ext>
            </a:extLst>
          </p:cNvPr>
          <p:cNvPicPr>
            <a:picLocks noChangeAspect="1"/>
          </p:cNvPicPr>
          <p:nvPr/>
        </p:nvPicPr>
        <p:blipFill>
          <a:blip r:embed="rId2"/>
          <a:stretch>
            <a:fillRect/>
          </a:stretch>
        </p:blipFill>
        <p:spPr>
          <a:xfrm>
            <a:off x="923827" y="323652"/>
            <a:ext cx="10529740" cy="6041519"/>
          </a:xfrm>
          <a:prstGeom prst="rect">
            <a:avLst/>
          </a:prstGeom>
        </p:spPr>
      </p:pic>
    </p:spTree>
    <p:extLst>
      <p:ext uri="{BB962C8B-B14F-4D97-AF65-F5344CB8AC3E}">
        <p14:creationId xmlns:p14="http://schemas.microsoft.com/office/powerpoint/2010/main" val="2339188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747095-2BDD-F7D0-F255-2B1E06BEAC41}"/>
              </a:ext>
            </a:extLst>
          </p:cNvPr>
          <p:cNvSpPr>
            <a:spLocks noGrp="1"/>
          </p:cNvSpPr>
          <p:nvPr>
            <p:ph type="title"/>
          </p:nvPr>
        </p:nvSpPr>
        <p:spPr>
          <a:xfrm>
            <a:off x="183767" y="1931118"/>
            <a:ext cx="2951205" cy="2851827"/>
          </a:xfrm>
        </p:spPr>
        <p:txBody>
          <a:bodyPr>
            <a:normAutofit/>
          </a:bodyPr>
          <a:lstStyle/>
          <a:p>
            <a:r>
              <a:rPr lang="en-US" b="1" dirty="0">
                <a:solidFill>
                  <a:schemeClr val="accent4"/>
                </a:solidFill>
              </a:rPr>
              <a:t>GO Team</a:t>
            </a:r>
            <a:br>
              <a:rPr lang="en-US" b="1" dirty="0">
                <a:solidFill>
                  <a:srgbClr val="FFFFFF"/>
                </a:solidFill>
              </a:rPr>
            </a:br>
            <a:r>
              <a:rPr lang="en-US" b="1" dirty="0">
                <a:solidFill>
                  <a:srgbClr val="FFFFFF"/>
                </a:solidFill>
              </a:rPr>
              <a:t>Activity</a:t>
            </a:r>
            <a:br>
              <a:rPr lang="en-US" b="1" dirty="0">
                <a:solidFill>
                  <a:srgbClr val="FFFFFF"/>
                </a:solidFill>
              </a:rPr>
            </a:br>
            <a:r>
              <a:rPr lang="en-US" b="1" dirty="0">
                <a:solidFill>
                  <a:srgbClr val="FFFFFF"/>
                </a:solidFill>
              </a:rPr>
              <a:t>&amp;</a:t>
            </a:r>
            <a:br>
              <a:rPr lang="en-US" b="1" dirty="0">
                <a:solidFill>
                  <a:srgbClr val="FFFFFF"/>
                </a:solidFill>
              </a:rPr>
            </a:br>
            <a:r>
              <a:rPr lang="en-US" b="1" dirty="0">
                <a:solidFill>
                  <a:srgbClr val="FFFFFF"/>
                </a:solidFill>
              </a:rPr>
              <a:t>Discussion</a:t>
            </a:r>
          </a:p>
        </p:txBody>
      </p:sp>
      <p:sp>
        <p:nvSpPr>
          <p:cNvPr id="5" name="Slide Number Placeholder 4">
            <a:extLst>
              <a:ext uri="{FF2B5EF4-FFF2-40B4-BE49-F238E27FC236}">
                <a16:creationId xmlns:a16="http://schemas.microsoft.com/office/drawing/2014/main" id="{A45DAC2C-9F4D-3032-693B-D7BDAB4A82D2}"/>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898989"/>
                </a:solidFill>
              </a:rPr>
              <a:pPr>
                <a:spcAft>
                  <a:spcPts val="600"/>
                </a:spcAft>
                <a:defRPr/>
              </a:pPr>
              <a:t>16</a:t>
            </a:fld>
            <a:endParaRPr lang="en-US">
              <a:solidFill>
                <a:srgbClr val="898989"/>
              </a:solidFill>
            </a:endParaRPr>
          </a:p>
        </p:txBody>
      </p:sp>
      <p:sp>
        <p:nvSpPr>
          <p:cNvPr id="8" name="Google Shape;1026;p18">
            <a:extLst>
              <a:ext uri="{FF2B5EF4-FFF2-40B4-BE49-F238E27FC236}">
                <a16:creationId xmlns:a16="http://schemas.microsoft.com/office/drawing/2014/main" id="{073C47E4-4EAA-B31F-0C86-01585C538D36}"/>
              </a:ext>
            </a:extLst>
          </p:cNvPr>
          <p:cNvSpPr txBox="1"/>
          <p:nvPr/>
        </p:nvSpPr>
        <p:spPr>
          <a:xfrm>
            <a:off x="69848" y="192213"/>
            <a:ext cx="2951205" cy="1474007"/>
          </a:xfrm>
          <a:prstGeom prst="rect">
            <a:avLst/>
          </a:prstGeom>
          <a:solidFill>
            <a:schemeClr val="accent6">
              <a:lumMod val="20000"/>
              <a:lumOff val="80000"/>
            </a:schemeClr>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sng" strike="noStrike" kern="0" cap="none" spc="0" normalizeH="0" baseline="0" noProof="0" dirty="0">
                <a:ln>
                  <a:noFill/>
                </a:ln>
                <a:solidFill>
                  <a:srgbClr val="FF0000"/>
                </a:solidFill>
                <a:effectLst/>
                <a:uLnTx/>
                <a:uFillTx/>
                <a:latin typeface="Calibri"/>
                <a:ea typeface="Calibri"/>
                <a:cs typeface="Calibri"/>
                <a:sym typeface="Calibri"/>
              </a:rPr>
              <a:t>GO TEAM DISCUSSION: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Review the priorities and goals in your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strategic plan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and the information and goals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CIP</a:t>
            </a:r>
            <a:r>
              <a:rPr kumimoji="0" lang="en-US" sz="1200" i="0" u="none" strike="noStrike" kern="0" cap="none" spc="0" normalizeH="0" baseline="0" noProof="0" dirty="0">
                <a:ln>
                  <a:noFill/>
                </a:ln>
                <a:solidFill>
                  <a:srgbClr val="000000"/>
                </a:solidFill>
                <a:effectLst/>
                <a:uLnTx/>
                <a:uFillTx/>
                <a:latin typeface="Calibri"/>
                <a:ea typeface="Calibri"/>
                <a:cs typeface="Calibri"/>
                <a:sym typeface="Calibri"/>
              </a:rPr>
              <a:t>. Reflect</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on if updates need to be made to the Strategic Plan.  </a:t>
            </a:r>
          </a:p>
        </p:txBody>
      </p:sp>
      <p:sp>
        <p:nvSpPr>
          <p:cNvPr id="9" name="TextBox 8">
            <a:extLst>
              <a:ext uri="{FF2B5EF4-FFF2-40B4-BE49-F238E27FC236}">
                <a16:creationId xmlns:a16="http://schemas.microsoft.com/office/drawing/2014/main" id="{8D4235FE-F2FD-4B8D-3F19-9E2B137C3C64}"/>
              </a:ext>
            </a:extLst>
          </p:cNvPr>
          <p:cNvSpPr txBox="1"/>
          <p:nvPr/>
        </p:nvSpPr>
        <p:spPr>
          <a:xfrm>
            <a:off x="5240469" y="416123"/>
            <a:ext cx="4758903" cy="830997"/>
          </a:xfrm>
          <a:prstGeom prst="rect">
            <a:avLst/>
          </a:prstGeom>
          <a:noFill/>
          <a:ln w="12700">
            <a:solidFill>
              <a:schemeClr val="accent2"/>
            </a:solidFill>
          </a:ln>
        </p:spPr>
        <p:txBody>
          <a:bodyPr wrap="square" rtlCol="0">
            <a:spAutoFit/>
          </a:bodyPr>
          <a:lstStyle/>
          <a:p>
            <a:r>
              <a:rPr lang="en-US" sz="2400" b="1" dirty="0"/>
              <a:t>Are </a:t>
            </a:r>
            <a:r>
              <a:rPr lang="en-US" sz="2400" b="1" u="sng" dirty="0"/>
              <a:t>all</a:t>
            </a:r>
            <a:r>
              <a:rPr lang="en-US" sz="2400" b="1" dirty="0"/>
              <a:t> CIP Goals reflected in</a:t>
            </a:r>
          </a:p>
          <a:p>
            <a:r>
              <a:rPr lang="en-US" sz="2400" b="1" dirty="0"/>
              <a:t>our Strategic Plan Priorities?</a:t>
            </a:r>
          </a:p>
        </p:txBody>
      </p:sp>
      <p:graphicFrame>
        <p:nvGraphicFramePr>
          <p:cNvPr id="10" name="Diagram 9">
            <a:extLst>
              <a:ext uri="{FF2B5EF4-FFF2-40B4-BE49-F238E27FC236}">
                <a16:creationId xmlns:a16="http://schemas.microsoft.com/office/drawing/2014/main" id="{41B8B2EB-C769-753C-0A1C-4E5EB8DC06B7}"/>
              </a:ext>
            </a:extLst>
          </p:cNvPr>
          <p:cNvGraphicFramePr/>
          <p:nvPr>
            <p:extLst>
              <p:ext uri="{D42A27DB-BD31-4B8C-83A1-F6EECF244321}">
                <p14:modId xmlns:p14="http://schemas.microsoft.com/office/powerpoint/2010/main" val="3471337328"/>
              </p:ext>
            </p:extLst>
          </p:nvPr>
        </p:nvGraphicFramePr>
        <p:xfrm>
          <a:off x="3749055" y="10232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77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3B6A01D7-8FA4-5D34-9FD8-B467520D4E76}"/>
              </a:ext>
            </a:extLst>
          </p:cNvPr>
          <p:cNvSpPr txBox="1">
            <a:spLocks/>
          </p:cNvSpPr>
          <p:nvPr/>
        </p:nvSpPr>
        <p:spPr>
          <a:xfrm>
            <a:off x="1279071" y="55918"/>
            <a:ext cx="4126298"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nSpc>
                <a:spcPct val="100000"/>
              </a:lnSpc>
              <a:spcAft>
                <a:spcPts val="600"/>
              </a:spcAft>
            </a:pPr>
            <a:r>
              <a:rPr lang="en-US" sz="4100" kern="1200" dirty="0">
                <a:solidFill>
                  <a:schemeClr val="tx2"/>
                </a:solidFill>
                <a:latin typeface="Tenorite" panose="00000500000000000000" pitchFamily="2" charset="0"/>
              </a:rPr>
              <a:t>Updates to the</a:t>
            </a:r>
            <a:endParaRPr lang="en-US" sz="4100" dirty="0">
              <a:solidFill>
                <a:schemeClr val="tx2"/>
              </a:solidFill>
              <a:latin typeface="Tenorite" panose="00000500000000000000" pitchFamily="2" charset="0"/>
            </a:endParaRPr>
          </a:p>
          <a:p>
            <a:pPr>
              <a:lnSpc>
                <a:spcPct val="100000"/>
              </a:lnSpc>
              <a:spcAft>
                <a:spcPts val="600"/>
              </a:spcAft>
            </a:pPr>
            <a:r>
              <a:rPr lang="en-US" sz="4100" kern="1200" dirty="0">
                <a:solidFill>
                  <a:schemeClr val="tx2"/>
                </a:solidFill>
                <a:latin typeface="Tenorite" panose="00000500000000000000" pitchFamily="2" charset="0"/>
              </a:rPr>
              <a:t>Strategic Plan</a:t>
            </a:r>
          </a:p>
        </p:txBody>
      </p:sp>
      <p:sp>
        <p:nvSpPr>
          <p:cNvPr id="19" name="Freeform: Shape 1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DAF32C4-89EA-FD40-34E7-595997B7F1F5}"/>
              </a:ext>
            </a:extLst>
          </p:cNvPr>
          <p:cNvSpPr txBox="1"/>
          <p:nvPr/>
        </p:nvSpPr>
        <p:spPr>
          <a:xfrm>
            <a:off x="131487" y="1381481"/>
            <a:ext cx="6421467" cy="5330215"/>
          </a:xfrm>
          <a:prstGeom prst="rect">
            <a:avLst/>
          </a:prstGeom>
          <a:ln w="57150">
            <a:solidFill>
              <a:schemeClr val="accent2"/>
            </a:solidFill>
          </a:ln>
        </p:spPr>
        <p:txBody>
          <a:bodyPr vert="horz" lIns="91440" tIns="45720" rIns="91440" bIns="45720" rtlCol="0">
            <a:normAutofit/>
          </a:bodyPr>
          <a:lstStyle/>
          <a:p>
            <a:pPr marL="457200" indent="-342900">
              <a:lnSpc>
                <a:spcPct val="90000"/>
              </a:lnSpc>
              <a:spcAft>
                <a:spcPts val="600"/>
              </a:spcAft>
              <a:buFont typeface="+mj-lt"/>
              <a:buAutoNum type="arabicPeriod"/>
            </a:pPr>
            <a:r>
              <a:rPr lang="en-US" i="1" dirty="0">
                <a:latin typeface="Tenorite" panose="00000500000000000000" pitchFamily="2" charset="0"/>
              </a:rPr>
              <a:t>Enter all changes/updates to your plan – be sure to include accountability measures, as appropriate</a:t>
            </a:r>
            <a:r>
              <a:rPr lang="en-US" sz="2400" i="1" dirty="0"/>
              <a:t>.</a:t>
            </a:r>
          </a:p>
        </p:txBody>
      </p:sp>
      <p:sp>
        <p:nvSpPr>
          <p:cNvPr id="21" name="Oval 2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raphic 3" descr="Repeat with solid fill">
            <a:extLst>
              <a:ext uri="{FF2B5EF4-FFF2-40B4-BE49-F238E27FC236}">
                <a16:creationId xmlns:a16="http://schemas.microsoft.com/office/drawing/2014/main" id="{4906F643-60C0-6799-84DC-FA0285042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07435" y="1720647"/>
            <a:ext cx="3406624" cy="3406624"/>
          </a:xfrm>
          <a:prstGeom prst="rect">
            <a:avLst/>
          </a:prstGeom>
        </p:spPr>
      </p:pic>
    </p:spTree>
    <p:extLst>
      <p:ext uri="{BB962C8B-B14F-4D97-AF65-F5344CB8AC3E}">
        <p14:creationId xmlns:p14="http://schemas.microsoft.com/office/powerpoint/2010/main" val="36218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3200"/>
              <a:t>Strategic planning will help you fully uncover your available options, set priorities for them, and define the methods to achieve them.</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a:t>Robert J. </a:t>
            </a:r>
            <a:r>
              <a:rPr lang="en-US" err="1"/>
              <a:t>Mckain</a:t>
            </a:r>
            <a:endParaRPr lang="en-US"/>
          </a:p>
          <a:p>
            <a:endParaRPr lang="en-US"/>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Date Placeholder 16">
            <a:extLst>
              <a:ext uri="{FF2B5EF4-FFF2-40B4-BE49-F238E27FC236}">
                <a16:creationId xmlns:a16="http://schemas.microsoft.com/office/drawing/2014/main" id="{629F4044-902D-4034-8E90-44E0F885EEBD}"/>
              </a:ext>
            </a:extLst>
          </p:cNvPr>
          <p:cNvSpPr>
            <a:spLocks noGrp="1"/>
          </p:cNvSpPr>
          <p:nvPr>
            <p:ph type="dt" sz="half" idx="4294967295"/>
          </p:nvPr>
        </p:nvSpPr>
        <p:spPr>
          <a:xfrm>
            <a:off x="838200" y="6356350"/>
            <a:ext cx="2743200" cy="365125"/>
          </a:xfrm>
        </p:spPr>
        <p:txBody>
          <a:bodyPr/>
          <a:lstStyle/>
          <a:p>
            <a:pPr>
              <a:defRPr/>
            </a:pPr>
            <a:r>
              <a:rPr lang="en-US">
                <a:latin typeface="Calibri" panose="020F0502020204030204"/>
              </a:rPr>
              <a:t>9/3/20XX</a:t>
            </a: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18</a:t>
            </a:fld>
            <a:endParaRPr lang="en-US">
              <a:latin typeface="Calibri" panose="020F0502020204030204"/>
            </a:endParaRPr>
          </a:p>
        </p:txBody>
      </p:sp>
    </p:spTree>
    <p:extLst>
      <p:ext uri="{BB962C8B-B14F-4D97-AF65-F5344CB8AC3E}">
        <p14:creationId xmlns:p14="http://schemas.microsoft.com/office/powerpoint/2010/main" val="1026132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838201" y="367075"/>
            <a:ext cx="5120561" cy="1325563"/>
          </a:xfrm>
        </p:spPr>
        <p:txBody>
          <a:bodyPr vert="horz" lIns="91440" tIns="45720" rIns="91440" bIns="45720" rtlCol="0" anchor="ctr">
            <a:normAutofit/>
          </a:bodyPr>
          <a:lstStyle/>
          <a:p>
            <a:r>
              <a:rPr lang="en-US" b="1" kern="1200" dirty="0">
                <a:solidFill>
                  <a:schemeClr val="tx2"/>
                </a:solidFill>
                <a:latin typeface="+mj-lt"/>
                <a:ea typeface="+mj-ea"/>
                <a:cs typeface="+mj-cs"/>
              </a:rPr>
              <a:t>Where we’re going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838201" y="1825625"/>
            <a:ext cx="5092194" cy="4351338"/>
          </a:xfrm>
        </p:spPr>
        <p:txBody>
          <a:bodyPr vert="horz" lIns="91440" tIns="45720" rIns="91440" bIns="45720" rtlCol="0">
            <a:normAutofit/>
          </a:bodyPr>
          <a:lstStyle/>
          <a:p>
            <a:r>
              <a:rPr lang="en-US" dirty="0"/>
              <a:t>At our next meeting(s) we will discuss how our data is aligning to our strategic plan and determine if we need to make any adjustments. </a:t>
            </a:r>
          </a:p>
          <a:p>
            <a:r>
              <a:rPr lang="en-US" dirty="0"/>
              <a:t>Before the end of Fall Semester, we will take </a:t>
            </a:r>
            <a:r>
              <a:rPr lang="en-US" b="1" dirty="0"/>
              <a:t>Action</a:t>
            </a:r>
            <a:r>
              <a:rPr lang="en-US" dirty="0"/>
              <a:t> (vote) on any updates to our strategic plan and the ranking our strategic priorities for the 2024-2025 school year.</a:t>
            </a:r>
          </a:p>
          <a:p>
            <a:r>
              <a:rPr lang="en-US" dirty="0"/>
              <a:t>Let me or the Chair know of any additional information you need for our future discussion.</a:t>
            </a:r>
          </a:p>
          <a:p>
            <a:pPr indent="-228600">
              <a:buFont typeface="Arial" panose="020B0604020202020204" pitchFamily="34" charset="0"/>
              <a:buChar char="•"/>
            </a:pPr>
            <a:endParaRPr lang="en-US" dirty="0"/>
          </a:p>
        </p:txBody>
      </p:sp>
      <p:sp>
        <p:nvSpPr>
          <p:cNvPr id="38" name="Oval 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a:blip r:embed="rId2"/>
          <a:srcRect t="17913" b="17913"/>
          <a:stretch/>
        </p:blipFill>
        <p:spPr>
          <a:xfrm>
            <a:off x="7901259" y="2727729"/>
            <a:ext cx="4290740"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3"/>
          <a:srcRect l="21900" r="4" b="4"/>
          <a:stretch/>
        </p:blipFill>
        <p:spPr>
          <a:xfrm>
            <a:off x="6261609" y="0"/>
            <a:ext cx="3519311"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srgbClr val="FFFFFF"/>
                </a:solidFill>
                <a:effectLst/>
                <a:uLnTx/>
                <a:uFillTx/>
              </a:rPr>
              <a:pPr marR="0" lvl="0" indent="0" fontAlgn="auto">
                <a:spcBef>
                  <a:spcPts val="0"/>
                </a:spcBef>
                <a:spcAft>
                  <a:spcPts val="600"/>
                </a:spcAft>
                <a:buClrTx/>
                <a:buSzTx/>
                <a:buFontTx/>
                <a:buNone/>
                <a:tabLst/>
                <a:defRPr/>
              </a:pPr>
              <a:t>19</a:t>
            </a:fld>
            <a:endParaRPr kumimoji="0" lang="en-US" b="0" i="0" u="none" strike="noStrike" normalizeH="0" noProof="0">
              <a:ln>
                <a:noFill/>
              </a:ln>
              <a:solidFill>
                <a:srgbClr val="FFFFFF"/>
              </a:solidFill>
              <a:effectLst/>
              <a:uLnTx/>
              <a:uFillTx/>
            </a:endParaRPr>
          </a:p>
        </p:txBody>
      </p:sp>
    </p:spTree>
    <p:extLst>
      <p:ext uri="{BB962C8B-B14F-4D97-AF65-F5344CB8AC3E}">
        <p14:creationId xmlns:p14="http://schemas.microsoft.com/office/powerpoint/2010/main" val="1783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srcRect t="16710" b="16710"/>
          <a:stretch/>
        </p:blipFill>
        <p:spPr>
          <a:xfrm>
            <a:off x="7200479" y="1150210"/>
            <a:ext cx="2207046" cy="2204178"/>
          </a:xfrm>
        </p:spPr>
      </p:pic>
      <p:pic>
        <p:nvPicPr>
          <p:cNvPr id="31" name="Picture Placeholder 30">
            <a:extLst>
              <a:ext uri="{FF2B5EF4-FFF2-40B4-BE49-F238E27FC236}">
                <a16:creationId xmlns:a16="http://schemas.microsoft.com/office/drawing/2014/main" id="{50462D04-8256-2897-C828-A919A265FBBE}"/>
              </a:ext>
            </a:extLst>
          </p:cNvPr>
          <p:cNvPicPr>
            <a:picLocks noGrp="1" noChangeAspect="1"/>
          </p:cNvPicPr>
          <p:nvPr>
            <p:ph type="pic" sz="quarter" idx="14"/>
          </p:nvPr>
        </p:nvPicPr>
        <p:blipFill>
          <a:blip r:embed="rId3"/>
          <a:srcRect l="16667" r="16667"/>
          <a:stretch/>
        </p:blipFill>
        <p:spPr>
          <a:xfrm>
            <a:off x="8444632" y="2579683"/>
            <a:ext cx="3096807" cy="3096807"/>
          </a:xfrm>
        </p:spPr>
      </p:pic>
      <p:sp>
        <p:nvSpPr>
          <p:cNvPr id="14" name="Title 3">
            <a:extLst>
              <a:ext uri="{FF2B5EF4-FFF2-40B4-BE49-F238E27FC236}">
                <a16:creationId xmlns:a16="http://schemas.microsoft.com/office/drawing/2014/main" id="{7D0D2671-6061-E2F4-AFFE-367E642E0F2C}"/>
              </a:ext>
            </a:extLst>
          </p:cNvPr>
          <p:cNvSpPr>
            <a:spLocks noGrp="1"/>
          </p:cNvSpPr>
          <p:nvPr>
            <p:ph type="title"/>
          </p:nvPr>
        </p:nvSpPr>
        <p:spPr>
          <a:xfrm>
            <a:off x="539496" y="365124"/>
            <a:ext cx="5806440" cy="1325880"/>
          </a:xfrm>
        </p:spPr>
        <p:txBody>
          <a:bodyPr/>
          <a:lstStyle/>
          <a:p>
            <a:r>
              <a:rPr lang="en-US" b="1">
                <a:solidFill>
                  <a:schemeClr val="tx2"/>
                </a:solidFill>
              </a:rPr>
              <a:t>Where We Are</a:t>
            </a:r>
          </a:p>
        </p:txBody>
      </p:sp>
      <p:sp>
        <p:nvSpPr>
          <p:cNvPr id="15" name="Content Placeholder 4">
            <a:extLst>
              <a:ext uri="{FF2B5EF4-FFF2-40B4-BE49-F238E27FC236}">
                <a16:creationId xmlns:a16="http://schemas.microsoft.com/office/drawing/2014/main" id="{D066109B-AA0B-E079-AE77-787BD6D96905}"/>
              </a:ext>
            </a:extLst>
          </p:cNvPr>
          <p:cNvSpPr>
            <a:spLocks noGrp="1"/>
          </p:cNvSpPr>
          <p:nvPr>
            <p:ph idx="1"/>
          </p:nvPr>
        </p:nvSpPr>
        <p:spPr>
          <a:xfrm>
            <a:off x="539496" y="1825625"/>
            <a:ext cx="5806440" cy="4352544"/>
          </a:xfrm>
        </p:spPr>
        <p:txBody>
          <a:bodyPr/>
          <a:lstStyle/>
          <a:p>
            <a:r>
              <a:rPr lang="en-US"/>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p>
        </p:txBody>
      </p:sp>
    </p:spTree>
    <p:extLst>
      <p:ext uri="{BB962C8B-B14F-4D97-AF65-F5344CB8AC3E}">
        <p14:creationId xmlns:p14="http://schemas.microsoft.com/office/powerpoint/2010/main" val="2179511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936810"/>
            <a:ext cx="5559552" cy="984380"/>
          </a:xfrm>
        </p:spPr>
        <p:txBody>
          <a:bodyPr/>
          <a:lstStyle/>
          <a:p>
            <a:r>
              <a:rPr lang="en-US" dirty="0">
                <a:solidFill>
                  <a:srgbClr val="FFFFFF"/>
                </a:solidFill>
              </a:rPr>
              <a:t>Principal’s Report</a:t>
            </a:r>
            <a:endParaRPr lang="en-US" dirty="0"/>
          </a:p>
        </p:txBody>
      </p:sp>
    </p:spTree>
    <p:extLst>
      <p:ext uri="{BB962C8B-B14F-4D97-AF65-F5344CB8AC3E}">
        <p14:creationId xmlns:p14="http://schemas.microsoft.com/office/powerpoint/2010/main" val="84018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 name="Freeform: Shape 209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1" name="Arc 210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103" name="Rectangle 2102">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5" name="Arc 2104">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FB890718-DB6A-6683-5991-2EA2A4404250}"/>
              </a:ext>
            </a:extLst>
          </p:cNvPr>
          <p:cNvSpPr>
            <a:spLocks noGrp="1"/>
          </p:cNvSpPr>
          <p:nvPr>
            <p:ph type="title"/>
          </p:nvPr>
        </p:nvSpPr>
        <p:spPr>
          <a:xfrm>
            <a:off x="6417732" y="957715"/>
            <a:ext cx="5130798" cy="2750419"/>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Security Grant Update</a:t>
            </a:r>
            <a:endParaRPr lang="en-US" sz="6000" b="1" kern="1200">
              <a:solidFill>
                <a:schemeClr val="tx1"/>
              </a:solidFill>
              <a:latin typeface="+mj-lt"/>
              <a:ea typeface="+mj-ea"/>
              <a:cs typeface="+mj-cs"/>
            </a:endParaRPr>
          </a:p>
        </p:txBody>
      </p:sp>
      <p:pic>
        <p:nvPicPr>
          <p:cNvPr id="2096" name="Graphic 2095" descr="Lock">
            <a:extLst>
              <a:ext uri="{FF2B5EF4-FFF2-40B4-BE49-F238E27FC236}">
                <a16:creationId xmlns:a16="http://schemas.microsoft.com/office/drawing/2014/main" id="{0F7E64B3-9079-3929-16AB-F17EA4BD7D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03808"/>
            <a:ext cx="5850384" cy="5850384"/>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2107" name="Oval 2106">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E9C713B-18C3-7422-AC80-24F0B948DBF9}"/>
              </a:ext>
            </a:extLst>
          </p:cNvPr>
          <p:cNvSpPr>
            <a:spLocks noGrp="1"/>
          </p:cNvSpPr>
          <p:nvPr>
            <p:ph type="sldNum" sz="quarter" idx="4"/>
          </p:nvPr>
        </p:nvSpPr>
        <p:spPr>
          <a:xfrm>
            <a:off x="10630722" y="6356350"/>
            <a:ext cx="917808" cy="365125"/>
          </a:xfrm>
        </p:spPr>
        <p:txBody>
          <a:bodyPr vert="horz" lIns="91440" tIns="45720" rIns="91440" bIns="45720" rtlCol="0" anchor="ctr">
            <a:normAutofit/>
          </a:bodyPr>
          <a:lstStyle/>
          <a:p>
            <a:pPr>
              <a:spcAft>
                <a:spcPts val="600"/>
              </a:spcAft>
            </a:pPr>
            <a:fld id="{294A09A9-5501-47C1-A89A-A340965A2BE2}" type="slidenum">
              <a:rPr lang="en-US">
                <a:solidFill>
                  <a:prstClr val="black">
                    <a:tint val="75000"/>
                  </a:prstClr>
                </a:solidFill>
              </a:rPr>
              <a:pPr>
                <a:spcAft>
                  <a:spcPts val="600"/>
                </a:spcAft>
              </a:pPr>
              <a:t>21</a:t>
            </a:fld>
            <a:endParaRPr lang="en-US">
              <a:solidFill>
                <a:prstClr val="black">
                  <a:tint val="75000"/>
                </a:prstClr>
              </a:solidFill>
            </a:endParaRPr>
          </a:p>
        </p:txBody>
      </p:sp>
      <p:sp>
        <p:nvSpPr>
          <p:cNvPr id="6" name="TextBox 5">
            <a:extLst>
              <a:ext uri="{FF2B5EF4-FFF2-40B4-BE49-F238E27FC236}">
                <a16:creationId xmlns:a16="http://schemas.microsoft.com/office/drawing/2014/main" id="{17613A4A-037F-8F87-E166-00944862FDCC}"/>
              </a:ext>
            </a:extLst>
          </p:cNvPr>
          <p:cNvSpPr txBox="1"/>
          <p:nvPr/>
        </p:nvSpPr>
        <p:spPr>
          <a:xfrm>
            <a:off x="1510036" y="2136703"/>
            <a:ext cx="9020556" cy="2554545"/>
          </a:xfrm>
          <a:prstGeom prst="rect">
            <a:avLst/>
          </a:prstGeom>
          <a:solidFill>
            <a:srgbClr val="F3CF45">
              <a:lumMod val="40000"/>
              <a:lumOff val="60000"/>
            </a:srgbClr>
          </a:solidFill>
        </p:spPr>
        <p:txBody>
          <a:bodyPr wrap="square" rtlCol="0">
            <a:spAutoFit/>
          </a:bodyPr>
          <a:lstStyle/>
          <a:p>
            <a:pPr algn="ctr" defTabSz="457200"/>
            <a:r>
              <a:rPr lang="en-US" sz="4000" kern="0" dirty="0">
                <a:solidFill>
                  <a:srgbClr val="FF0000"/>
                </a:solidFill>
                <a:latin typeface="Arial Black"/>
              </a:rPr>
              <a:t>Please update your GO Team on how the $45,000 security grant will be used at your school.</a:t>
            </a:r>
            <a:endParaRPr lang="en-US" sz="3200" kern="0" dirty="0">
              <a:latin typeface="Arial Black"/>
            </a:endParaRPr>
          </a:p>
        </p:txBody>
      </p:sp>
    </p:spTree>
    <p:extLst>
      <p:ext uri="{BB962C8B-B14F-4D97-AF65-F5344CB8AC3E}">
        <p14:creationId xmlns:p14="http://schemas.microsoft.com/office/powerpoint/2010/main" val="4222466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22</a:t>
            </a:fld>
            <a:endParaRPr lang="en-US" noProof="0"/>
          </a:p>
        </p:txBody>
      </p:sp>
    </p:spTree>
    <p:extLst>
      <p:ext uri="{BB962C8B-B14F-4D97-AF65-F5344CB8AC3E}">
        <p14:creationId xmlns:p14="http://schemas.microsoft.com/office/powerpoint/2010/main" val="96225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3846045676"/>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r>
              <a:rPr lang="en-US"/>
              <a:t>You are </a:t>
            </a:r>
            <a:r>
              <a:rPr lang="en-US" b="1">
                <a:solidFill>
                  <a:schemeClr val="accent3"/>
                </a:solidFill>
              </a:rPr>
              <a:t>HERE</a:t>
            </a:r>
          </a:p>
        </p:txBody>
      </p:sp>
    </p:spTree>
    <p:extLst>
      <p:ext uri="{BB962C8B-B14F-4D97-AF65-F5344CB8AC3E}">
        <p14:creationId xmlns:p14="http://schemas.microsoft.com/office/powerpoint/2010/main" val="123225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5400" b="1"/>
              <a:t>Discussion Items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621818" y="1511373"/>
            <a:ext cx="5977563" cy="4563229"/>
          </a:xfrm>
        </p:spPr>
        <p:txBody>
          <a:bodyPr>
            <a:normAutofit fontScale="92500" lnSpcReduction="10000"/>
          </a:bodyPr>
          <a:lstStyle/>
          <a:p>
            <a:pPr marL="0" indent="0">
              <a:lnSpc>
                <a:spcPct val="100000"/>
              </a:lnSpc>
              <a:spcBef>
                <a:spcPts val="0"/>
              </a:spcBef>
              <a:buNone/>
            </a:pPr>
            <a:r>
              <a:rPr lang="en-US" b="1" dirty="0"/>
              <a:t>Current Strategic Plan</a:t>
            </a:r>
          </a:p>
          <a:p>
            <a:pPr marL="0" indent="0">
              <a:lnSpc>
                <a:spcPct val="100000"/>
              </a:lnSpc>
              <a:spcBef>
                <a:spcPts val="0"/>
              </a:spcBef>
              <a:buNone/>
            </a:pPr>
            <a:endParaRPr lang="en-US" b="1" dirty="0"/>
          </a:p>
          <a:p>
            <a:pPr marL="0" indent="0">
              <a:lnSpc>
                <a:spcPct val="100000"/>
              </a:lnSpc>
              <a:spcBef>
                <a:spcPts val="0"/>
              </a:spcBef>
              <a:buNone/>
            </a:pPr>
            <a:endParaRPr lang="en-US" b="1" dirty="0"/>
          </a:p>
          <a:p>
            <a:pPr marL="0" indent="0">
              <a:lnSpc>
                <a:spcPct val="100000"/>
              </a:lnSpc>
              <a:spcBef>
                <a:spcPts val="0"/>
              </a:spcBef>
              <a:buNone/>
            </a:pPr>
            <a:r>
              <a:rPr lang="en-US" b="1" dirty="0"/>
              <a:t>Georgia Milestones Math Data</a:t>
            </a:r>
          </a:p>
          <a:p>
            <a:pPr marL="0" indent="0">
              <a:lnSpc>
                <a:spcPct val="100000"/>
              </a:lnSpc>
              <a:spcBef>
                <a:spcPts val="0"/>
              </a:spcBef>
              <a:buNone/>
            </a:pPr>
            <a:endParaRPr lang="en-US" dirty="0"/>
          </a:p>
          <a:p>
            <a:pPr marL="0" indent="0">
              <a:lnSpc>
                <a:spcPct val="100000"/>
              </a:lnSpc>
              <a:spcBef>
                <a:spcPts val="0"/>
              </a:spcBef>
              <a:buNone/>
            </a:pPr>
            <a:endParaRPr lang="en-US" b="1" dirty="0"/>
          </a:p>
          <a:p>
            <a:pPr marL="0" indent="0">
              <a:lnSpc>
                <a:spcPct val="100000"/>
              </a:lnSpc>
              <a:spcBef>
                <a:spcPts val="0"/>
              </a:spcBef>
              <a:buNone/>
            </a:pPr>
            <a:r>
              <a:rPr lang="en-US" b="1" dirty="0"/>
              <a:t>Continuous Improvement Plan</a:t>
            </a:r>
          </a:p>
          <a:p>
            <a:pPr marL="0" indent="0">
              <a:lnSpc>
                <a:spcPct val="100000"/>
              </a:lnSpc>
              <a:spcBef>
                <a:spcPts val="0"/>
              </a:spcBef>
              <a:buNone/>
            </a:pPr>
            <a:r>
              <a:rPr lang="en-US" dirty="0"/>
              <a:t>	Needs Assessment</a:t>
            </a:r>
          </a:p>
          <a:p>
            <a:pPr marL="0" indent="0">
              <a:lnSpc>
                <a:spcPct val="100000"/>
              </a:lnSpc>
              <a:spcBef>
                <a:spcPts val="0"/>
              </a:spcBef>
              <a:buNone/>
            </a:pPr>
            <a:r>
              <a:rPr lang="en-US" dirty="0"/>
              <a:t>	SMART GOALS</a:t>
            </a:r>
          </a:p>
          <a:p>
            <a:pPr marL="0" indent="0">
              <a:lnSpc>
                <a:spcPct val="100000"/>
              </a:lnSpc>
              <a:spcBef>
                <a:spcPts val="0"/>
              </a:spcBef>
              <a:buNone/>
            </a:pPr>
            <a:r>
              <a:rPr lang="en-US" dirty="0"/>
              <a:t>	Action Plan</a:t>
            </a:r>
          </a:p>
          <a:p>
            <a:pPr marL="0" indent="0">
              <a:lnSpc>
                <a:spcPct val="100000"/>
              </a:lnSpc>
              <a:spcBef>
                <a:spcPts val="0"/>
              </a:spcBef>
              <a:buNone/>
            </a:pPr>
            <a:endParaRPr lang="en-US" dirty="0"/>
          </a:p>
          <a:p>
            <a:pPr marL="0" indent="0">
              <a:lnSpc>
                <a:spcPct val="100000"/>
              </a:lnSpc>
              <a:spcBef>
                <a:spcPts val="0"/>
              </a:spcBef>
              <a:buNone/>
            </a:pPr>
            <a:r>
              <a:rPr lang="en-US" b="1" dirty="0"/>
              <a:t>Strategic Plan Alignment &amp; Update</a:t>
            </a:r>
          </a:p>
          <a:p>
            <a:pPr marL="0" indent="0">
              <a:lnSpc>
                <a:spcPct val="100000"/>
              </a:lnSpc>
              <a:spcBef>
                <a:spcPts val="0"/>
              </a:spcBef>
              <a:buNone/>
            </a:pPr>
            <a:endParaRPr lang="en-US" b="1" dirty="0"/>
          </a:p>
          <a:p>
            <a:pPr marL="0" indent="0">
              <a:lnSpc>
                <a:spcPct val="100000"/>
              </a:lnSpc>
              <a:spcBef>
                <a:spcPts val="0"/>
              </a:spcBef>
              <a:buNone/>
            </a:pPr>
            <a:endParaRPr lang="en-US" b="1" dirty="0"/>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a:solidFill>
                  <a:srgbClr val="FFFFFF"/>
                </a:solidFill>
              </a:rPr>
              <a:t>Current</a:t>
            </a:r>
            <a:br>
              <a:rPr lang="en-US">
                <a:solidFill>
                  <a:srgbClr val="FFFFFF"/>
                </a:solidFill>
              </a:rPr>
            </a:br>
            <a:r>
              <a:rPr lang="en-US">
                <a:solidFill>
                  <a:srgbClr val="FFFFFF"/>
                </a:solidFill>
              </a:rPr>
              <a:t>Strategic Plan</a:t>
            </a:r>
            <a:endParaRPr lang="en-US"/>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a:solidFill>
                  <a:srgbClr val="FFFFFF"/>
                </a:solidFill>
              </a:rPr>
              <a:t>2021-2025</a:t>
            </a:r>
          </a:p>
          <a:p>
            <a:endParaRPr lang="en-US"/>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F5F8-EFB6-04EF-A70B-D6D80822B858}"/>
              </a:ext>
            </a:extLst>
          </p:cNvPr>
          <p:cNvSpPr>
            <a:spLocks noGrp="1"/>
          </p:cNvSpPr>
          <p:nvPr>
            <p:ph type="title"/>
          </p:nvPr>
        </p:nvSpPr>
        <p:spPr>
          <a:xfrm>
            <a:off x="210729" y="58537"/>
            <a:ext cx="5387432" cy="812483"/>
          </a:xfrm>
        </p:spPr>
        <p:txBody>
          <a:bodyPr anchor="b">
            <a:normAutofit/>
          </a:bodyPr>
          <a:lstStyle/>
          <a:p>
            <a:r>
              <a:rPr lang="en-US" sz="4400" dirty="0">
                <a:solidFill>
                  <a:schemeClr val="accent2"/>
                </a:solidFill>
              </a:rPr>
              <a:t>Our Strategic Plan</a:t>
            </a:r>
          </a:p>
        </p:txBody>
      </p:sp>
      <p:sp>
        <p:nvSpPr>
          <p:cNvPr id="15" name="Slide Number Placeholder 14">
            <a:extLst>
              <a:ext uri="{FF2B5EF4-FFF2-40B4-BE49-F238E27FC236}">
                <a16:creationId xmlns:a16="http://schemas.microsoft.com/office/drawing/2014/main" id="{9B3CAB1A-E048-8F02-FBCF-9984FC71480C}"/>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94A09A9-5501-47C1-A89A-A340965A2BE2}" type="slidenum">
              <a:rPr lang="en-US" smtClean="0"/>
              <a:pPr>
                <a:spcAft>
                  <a:spcPts val="600"/>
                </a:spcAft>
              </a:pPr>
              <a:t>6</a:t>
            </a:fld>
            <a:endParaRPr lang="en-US"/>
          </a:p>
        </p:txBody>
      </p:sp>
      <p:pic>
        <p:nvPicPr>
          <p:cNvPr id="4" name="Picture 3">
            <a:extLst>
              <a:ext uri="{FF2B5EF4-FFF2-40B4-BE49-F238E27FC236}">
                <a16:creationId xmlns:a16="http://schemas.microsoft.com/office/drawing/2014/main" id="{935D100A-2909-09E3-3636-F7BFA09B6A96}"/>
              </a:ext>
            </a:extLst>
          </p:cNvPr>
          <p:cNvPicPr>
            <a:picLocks noChangeAspect="1"/>
          </p:cNvPicPr>
          <p:nvPr/>
        </p:nvPicPr>
        <p:blipFill>
          <a:blip r:embed="rId2"/>
          <a:stretch>
            <a:fillRect/>
          </a:stretch>
        </p:blipFill>
        <p:spPr>
          <a:xfrm>
            <a:off x="1180730" y="777234"/>
            <a:ext cx="9463595" cy="5881018"/>
          </a:xfrm>
          <a:prstGeom prst="rect">
            <a:avLst/>
          </a:prstGeom>
        </p:spPr>
      </p:pic>
    </p:spTree>
    <p:extLst>
      <p:ext uri="{BB962C8B-B14F-4D97-AF65-F5344CB8AC3E}">
        <p14:creationId xmlns:p14="http://schemas.microsoft.com/office/powerpoint/2010/main" val="878459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912364"/>
            <a:ext cx="5559552" cy="1033272"/>
          </a:xfrm>
        </p:spPr>
        <p:txBody>
          <a:bodyPr/>
          <a:lstStyle/>
          <a:p>
            <a:r>
              <a:rPr lang="en-US" dirty="0">
                <a:solidFill>
                  <a:srgbClr val="FFFFFF"/>
                </a:solidFill>
              </a:rPr>
              <a:t>Data</a:t>
            </a:r>
            <a:endParaRPr lang="en-US" dirty="0"/>
          </a:p>
        </p:txBody>
      </p:sp>
    </p:spTree>
    <p:extLst>
      <p:ext uri="{BB962C8B-B14F-4D97-AF65-F5344CB8AC3E}">
        <p14:creationId xmlns:p14="http://schemas.microsoft.com/office/powerpoint/2010/main" val="24483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330A56-177A-76EF-39DA-E5F412881AEF}"/>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a:t>
            </a:fld>
            <a:endParaRPr lang="en-US">
              <a:solidFill>
                <a:prstClr val="black">
                  <a:tint val="75000"/>
                </a:prstClr>
              </a:solidFill>
            </a:endParaRPr>
          </a:p>
        </p:txBody>
      </p:sp>
      <p:sp>
        <p:nvSpPr>
          <p:cNvPr id="5" name="Title 1">
            <a:extLst>
              <a:ext uri="{FF2B5EF4-FFF2-40B4-BE49-F238E27FC236}">
                <a16:creationId xmlns:a16="http://schemas.microsoft.com/office/drawing/2014/main" id="{60BCA183-19BC-DBFA-2B40-297070BD664D}"/>
              </a:ext>
            </a:extLst>
          </p:cNvPr>
          <p:cNvSpPr txBox="1">
            <a:spLocks/>
          </p:cNvSpPr>
          <p:nvPr/>
        </p:nvSpPr>
        <p:spPr>
          <a:xfrm>
            <a:off x="343248" y="147143"/>
            <a:ext cx="8267352" cy="132556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l">
              <a:lnSpc>
                <a:spcPct val="90000"/>
              </a:lnSpc>
              <a:spcAft>
                <a:spcPts val="600"/>
              </a:spcAft>
            </a:pPr>
            <a:r>
              <a:rPr lang="en-US" b="1" kern="1200" dirty="0">
                <a:solidFill>
                  <a:schemeClr val="accent2"/>
                </a:solidFill>
                <a:latin typeface="+mj-lt"/>
                <a:ea typeface="+mj-ea"/>
                <a:cs typeface="+mj-cs"/>
              </a:rPr>
              <a:t>GA Milestones Math Results</a:t>
            </a:r>
          </a:p>
        </p:txBody>
      </p:sp>
      <p:sp>
        <p:nvSpPr>
          <p:cNvPr id="6" name="TextBox 5">
            <a:extLst>
              <a:ext uri="{FF2B5EF4-FFF2-40B4-BE49-F238E27FC236}">
                <a16:creationId xmlns:a16="http://schemas.microsoft.com/office/drawing/2014/main" id="{A3A86492-EA5B-974F-D3F8-D20951F89833}"/>
              </a:ext>
            </a:extLst>
          </p:cNvPr>
          <p:cNvSpPr txBox="1"/>
          <p:nvPr/>
        </p:nvSpPr>
        <p:spPr>
          <a:xfrm>
            <a:off x="1128420" y="2400943"/>
            <a:ext cx="10283291" cy="2554545"/>
          </a:xfrm>
          <a:prstGeom prst="rect">
            <a:avLst/>
          </a:prstGeom>
          <a:solidFill>
            <a:srgbClr val="F3CF45">
              <a:lumMod val="40000"/>
              <a:lumOff val="60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0000"/>
                </a:solidFill>
                <a:effectLst/>
                <a:uLnTx/>
                <a:uFillTx/>
                <a:latin typeface="Arial Black"/>
              </a:rPr>
              <a:t>Before Presenting to your GO Team: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A92A91"/>
                </a:solidFill>
                <a:effectLst/>
                <a:uLnTx/>
                <a:uFillTx/>
                <a:latin typeface="Arial Black"/>
              </a:rPr>
              <a:t>Insert School’s 2024 GMAS Math Results – use as many slides as necessary</a:t>
            </a:r>
          </a:p>
        </p:txBody>
      </p:sp>
      <p:sp>
        <p:nvSpPr>
          <p:cNvPr id="7" name="TextBox 6">
            <a:extLst>
              <a:ext uri="{FF2B5EF4-FFF2-40B4-BE49-F238E27FC236}">
                <a16:creationId xmlns:a16="http://schemas.microsoft.com/office/drawing/2014/main" id="{67BF8522-230F-3432-8087-5C4DEA59A9FB}"/>
              </a:ext>
            </a:extLst>
          </p:cNvPr>
          <p:cNvSpPr txBox="1"/>
          <p:nvPr/>
        </p:nvSpPr>
        <p:spPr>
          <a:xfrm>
            <a:off x="343248" y="1103374"/>
            <a:ext cx="5972176" cy="369332"/>
          </a:xfrm>
          <a:prstGeom prst="rect">
            <a:avLst/>
          </a:prstGeom>
          <a:noFill/>
        </p:spPr>
        <p:txBody>
          <a:bodyPr wrap="square" rtlCol="0">
            <a:spAutoFit/>
          </a:bodyPr>
          <a:lstStyle/>
          <a:p>
            <a:r>
              <a:rPr lang="en-US" b="1" i="1" dirty="0"/>
              <a:t>If not presented at a previous GO Team meeting</a:t>
            </a:r>
          </a:p>
        </p:txBody>
      </p:sp>
    </p:spTree>
    <p:extLst>
      <p:ext uri="{BB962C8B-B14F-4D97-AF65-F5344CB8AC3E}">
        <p14:creationId xmlns:p14="http://schemas.microsoft.com/office/powerpoint/2010/main" val="414721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4D0A8-2F2C-AF40-485C-D6C05F3ED861}"/>
              </a:ext>
            </a:extLst>
          </p:cNvPr>
          <p:cNvSpPr>
            <a:spLocks noGrp="1"/>
          </p:cNvSpPr>
          <p:nvPr>
            <p:ph type="title"/>
          </p:nvPr>
        </p:nvSpPr>
        <p:spPr>
          <a:xfrm>
            <a:off x="832725" y="148158"/>
            <a:ext cx="5393361" cy="1325563"/>
          </a:xfrm>
        </p:spPr>
        <p:txBody>
          <a:bodyPr vert="horz" lIns="91440" tIns="45720" rIns="91440" bIns="45720" rtlCol="0" anchor="ctr">
            <a:normAutofit/>
          </a:bodyPr>
          <a:lstStyle/>
          <a:p>
            <a:pPr algn="l"/>
            <a:r>
              <a:rPr lang="en-US" b="1" kern="1200" dirty="0">
                <a:solidFill>
                  <a:schemeClr val="tx2"/>
                </a:solidFill>
                <a:latin typeface="+mj-lt"/>
                <a:ea typeface="+mj-ea"/>
                <a:cs typeface="+mj-cs"/>
              </a:rPr>
              <a:t>GO Team Discussion:</a:t>
            </a:r>
            <a:br>
              <a:rPr lang="en-US" b="1" kern="1200" dirty="0">
                <a:solidFill>
                  <a:schemeClr val="tx2"/>
                </a:solidFill>
                <a:latin typeface="+mj-lt"/>
                <a:ea typeface="+mj-ea"/>
                <a:cs typeface="+mj-cs"/>
              </a:rPr>
            </a:br>
            <a:r>
              <a:rPr lang="en-US" b="1" kern="1200" dirty="0">
                <a:solidFill>
                  <a:schemeClr val="tx2"/>
                </a:solidFill>
                <a:latin typeface="+mj-lt"/>
                <a:ea typeface="+mj-ea"/>
                <a:cs typeface="+mj-cs"/>
              </a:rPr>
              <a:t>Data Protocol</a:t>
            </a:r>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585A6FB-F62F-79F4-E009-DA0A8357F84B}"/>
              </a:ext>
            </a:extLst>
          </p:cNvPr>
          <p:cNvSpPr txBox="1"/>
          <p:nvPr/>
        </p:nvSpPr>
        <p:spPr>
          <a:xfrm>
            <a:off x="832725" y="1690688"/>
            <a:ext cx="5393361" cy="4716463"/>
          </a:xfrm>
          <a:prstGeom prst="rect">
            <a:avLst/>
          </a:prstGeom>
        </p:spPr>
        <p:txBody>
          <a:bodyPr vert="horz" lIns="91440" tIns="45720" rIns="91440" bIns="45720" rtlCol="0">
            <a:normAutofit fontScale="62500" lnSpcReduction="20000"/>
          </a:bodyPr>
          <a:lstStyle/>
          <a:p>
            <a:pPr marL="285750" indent="-228600">
              <a:lnSpc>
                <a:spcPct val="120000"/>
              </a:lnSpc>
              <a:spcAft>
                <a:spcPts val="1800"/>
              </a:spcAft>
              <a:buFont typeface="Arial" panose="020B0604020202020204" pitchFamily="34" charset="0"/>
              <a:buChar char="•"/>
            </a:pPr>
            <a:r>
              <a:rPr lang="en-US" sz="3200" dirty="0"/>
              <a:t>What do you notice?</a:t>
            </a:r>
          </a:p>
          <a:p>
            <a:pPr marL="285750" indent="-228600">
              <a:lnSpc>
                <a:spcPct val="120000"/>
              </a:lnSpc>
              <a:spcAft>
                <a:spcPts val="1800"/>
              </a:spcAft>
              <a:buFont typeface="Arial" panose="020B0604020202020204" pitchFamily="34" charset="0"/>
              <a:buChar char="•"/>
            </a:pPr>
            <a:r>
              <a:rPr lang="en-US" sz="3200" dirty="0"/>
              <a:t>What are your wonderings?</a:t>
            </a:r>
          </a:p>
          <a:p>
            <a:pPr marL="285750" indent="-228600">
              <a:lnSpc>
                <a:spcPct val="120000"/>
              </a:lnSpc>
              <a:spcAft>
                <a:spcPts val="1800"/>
              </a:spcAft>
              <a:buFont typeface="Arial" panose="020B0604020202020204" pitchFamily="34" charset="0"/>
              <a:buChar char="•"/>
            </a:pPr>
            <a:r>
              <a:rPr lang="en-US" sz="3200" dirty="0"/>
              <a:t>Based on our school’s trend data from MAP assessments and end-of-year test assessments, which student sub-groups and grade levels showed the most significant gaps or unexpected trends?</a:t>
            </a:r>
          </a:p>
          <a:p>
            <a:pPr marL="285750" indent="-228600">
              <a:lnSpc>
                <a:spcPct val="120000"/>
              </a:lnSpc>
              <a:spcAft>
                <a:spcPts val="1800"/>
              </a:spcAft>
              <a:buFont typeface="Arial" panose="020B0604020202020204" pitchFamily="34" charset="0"/>
              <a:buChar char="•"/>
            </a:pPr>
            <a:r>
              <a:rPr lang="en-US" sz="3200" dirty="0"/>
              <a:t>Based on our school’s trend data from MAP assessments, Milestones and other indicators, are there specific trends that require more focused attention?</a:t>
            </a:r>
          </a:p>
          <a:p>
            <a:pPr marL="285750" indent="-228600">
              <a:lnSpc>
                <a:spcPct val="120000"/>
              </a:lnSpc>
              <a:spcAft>
                <a:spcPts val="1800"/>
              </a:spcAft>
              <a:buFont typeface="Arial" panose="020B0604020202020204" pitchFamily="34" charset="0"/>
              <a:buChar char="•"/>
            </a:pPr>
            <a:r>
              <a:rPr lang="en-US" sz="3200" dirty="0"/>
              <a:t>What additional questions do you have?</a:t>
            </a:r>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Help">
            <a:extLst>
              <a:ext uri="{FF2B5EF4-FFF2-40B4-BE49-F238E27FC236}">
                <a16:creationId xmlns:a16="http://schemas.microsoft.com/office/drawing/2014/main" id="{5B457E29-B861-6ECC-8A79-005C8E083B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36B97A2-21DB-29BD-BDA2-E4CE7A191651}"/>
              </a:ext>
            </a:extLst>
          </p:cNvPr>
          <p:cNvSpPr>
            <a:spLocks noGrp="1"/>
          </p:cNvSpPr>
          <p:nvPr>
            <p:ph type="sldNum" sz="quarter" idx="12"/>
          </p:nvPr>
        </p:nvSpPr>
        <p:spPr>
          <a:xfrm>
            <a:off x="10030244" y="6356350"/>
            <a:ext cx="132355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9</a:t>
            </a:fld>
            <a:endParaRPr lang="en-US">
              <a:solidFill>
                <a:prstClr val="black">
                  <a:tint val="75000"/>
                </a:prstClr>
              </a:solidFill>
            </a:endParaRPr>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91710"/>
      </p:ext>
    </p:extLst>
  </p:cSld>
  <p:clrMapOvr>
    <a:masterClrMapping/>
  </p:clrMapOvr>
</p:sld>
</file>

<file path=ppt/theme/theme1.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Meeting 2 of 3 Presentation Template.potx" id="{153ACEC4-77BA-4BA8-BDEA-A4831A6809D0}" vid="{A4E31557-358C-4F09-856C-79B7D84DA6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cae609-94e2-4108-915c-852935aa21ad">
      <Terms xmlns="http://schemas.microsoft.com/office/infopath/2007/PartnerControls"/>
    </lcf76f155ced4ddcb4097134ff3c332f>
    <TaxCatchAll xmlns="e136758a-e7f7-4029-9cdc-709c7a6ff021" xsi:nil="true"/>
    <SharedWithUsers xmlns="e136758a-e7f7-4029-9cdc-709c7a6ff021">
      <UserInfo>
        <DisplayName>Gipson, Chaundra</DisplayName>
        <AccountId>16</AccountId>
        <AccountType/>
      </UserInfo>
      <UserInfo>
        <DisplayName>Jacobi, Diane</DisplayName>
        <AccountId>12</AccountId>
        <AccountType/>
      </UserInfo>
      <UserInfo>
        <DisplayName>Barnett, Carolyn</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DEF148-1770-458F-8F5B-C3D0A278AA97}">
  <ds:schemaRefs>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dcae609-94e2-4108-915c-852935aa21ad"/>
    <ds:schemaRef ds:uri="e136758a-e7f7-4029-9cdc-709c7a6ff021"/>
  </ds:schemaRefs>
</ds:datastoreItem>
</file>

<file path=customXml/itemProps2.xml><?xml version="1.0" encoding="utf-8"?>
<ds:datastoreItem xmlns:ds="http://schemas.openxmlformats.org/officeDocument/2006/customXml" ds:itemID="{8883EA6C-2C42-4571-86BC-152A0DD176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449C04-64B3-4403-94B7-8D2284C3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ShapesVTI</Template>
  <TotalTime>79</TotalTime>
  <Words>652</Words>
  <Application>Microsoft Macintosh PowerPoint</Application>
  <PresentationFormat>Widescreen</PresentationFormat>
  <Paragraphs>85</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Avenir Next LT Pro</vt:lpstr>
      <vt:lpstr>Calibri</vt:lpstr>
      <vt:lpstr>Tenorite</vt:lpstr>
      <vt:lpstr>Tw Cen MT</vt:lpstr>
      <vt:lpstr>ShapesVTI</vt:lpstr>
      <vt:lpstr>SHMS GO Team  Business Meeting #2</vt:lpstr>
      <vt:lpstr>Where We Are</vt:lpstr>
      <vt:lpstr>Timeline for GO Teams</vt:lpstr>
      <vt:lpstr>Discussion Items</vt:lpstr>
      <vt:lpstr>Current Strategic Plan</vt:lpstr>
      <vt:lpstr>Our Strategic Plan</vt:lpstr>
      <vt:lpstr>Data</vt:lpstr>
      <vt:lpstr>PowerPoint Presentation</vt:lpstr>
      <vt:lpstr>GO Team Discussion: Data Protocol</vt:lpstr>
      <vt:lpstr>Continuous Improvement Plan</vt:lpstr>
      <vt:lpstr>PowerPoint Presentation</vt:lpstr>
      <vt:lpstr>PowerPoint Presentation</vt:lpstr>
      <vt:lpstr>PowerPoint Presentation</vt:lpstr>
      <vt:lpstr>PowerPoint Presentation</vt:lpstr>
      <vt:lpstr>PowerPoint Presentation</vt:lpstr>
      <vt:lpstr>GO Team Activity &amp; Discussion</vt:lpstr>
      <vt:lpstr>PowerPoint Presentation</vt:lpstr>
      <vt:lpstr>Strategic planning will help you fully uncover your available options, set priorities for them, and define the methods to achieve them.</vt:lpstr>
      <vt:lpstr>Where we’re going</vt:lpstr>
      <vt:lpstr>Principal’s Report</vt:lpstr>
      <vt:lpstr>Security Grant Update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Guilford, Larry</dc:creator>
  <cp:lastModifiedBy>Guilford, Larry</cp:lastModifiedBy>
  <cp:revision>2</cp:revision>
  <cp:lastPrinted>2023-09-28T16:30:49Z</cp:lastPrinted>
  <dcterms:created xsi:type="dcterms:W3CDTF">2024-11-13T18:33:30Z</dcterms:created>
  <dcterms:modified xsi:type="dcterms:W3CDTF">2025-01-21T19:13:54Z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